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52"/>
  </p:notesMasterIdLst>
  <p:handoutMasterIdLst>
    <p:handoutMasterId r:id="rId53"/>
  </p:handoutMasterIdLst>
  <p:sldIdLst>
    <p:sldId id="278" r:id="rId5"/>
    <p:sldId id="280" r:id="rId6"/>
    <p:sldId id="279" r:id="rId7"/>
    <p:sldId id="281" r:id="rId8"/>
    <p:sldId id="282" r:id="rId9"/>
    <p:sldId id="283" r:id="rId10"/>
    <p:sldId id="289" r:id="rId11"/>
    <p:sldId id="290" r:id="rId12"/>
    <p:sldId id="291" r:id="rId13"/>
    <p:sldId id="292" r:id="rId14"/>
    <p:sldId id="284" r:id="rId15"/>
    <p:sldId id="285" r:id="rId16"/>
    <p:sldId id="286" r:id="rId17"/>
    <p:sldId id="287" r:id="rId18"/>
    <p:sldId id="288" r:id="rId19"/>
    <p:sldId id="293" r:id="rId20"/>
    <p:sldId id="303" r:id="rId21"/>
    <p:sldId id="304" r:id="rId22"/>
    <p:sldId id="305" r:id="rId23"/>
    <p:sldId id="306" r:id="rId24"/>
    <p:sldId id="307" r:id="rId25"/>
    <p:sldId id="308" r:id="rId26"/>
    <p:sldId id="309" r:id="rId27"/>
    <p:sldId id="310" r:id="rId28"/>
    <p:sldId id="311" r:id="rId29"/>
    <p:sldId id="313" r:id="rId30"/>
    <p:sldId id="314" r:id="rId31"/>
    <p:sldId id="315" r:id="rId32"/>
    <p:sldId id="317" r:id="rId33"/>
    <p:sldId id="318" r:id="rId34"/>
    <p:sldId id="319" r:id="rId35"/>
    <p:sldId id="321" r:id="rId36"/>
    <p:sldId id="294" r:id="rId37"/>
    <p:sldId id="295" r:id="rId38"/>
    <p:sldId id="296" r:id="rId39"/>
    <p:sldId id="297" r:id="rId40"/>
    <p:sldId id="298" r:id="rId41"/>
    <p:sldId id="299" r:id="rId42"/>
    <p:sldId id="300" r:id="rId43"/>
    <p:sldId id="301" r:id="rId44"/>
    <p:sldId id="302" r:id="rId45"/>
    <p:sldId id="312" r:id="rId46"/>
    <p:sldId id="316" r:id="rId47"/>
    <p:sldId id="320" r:id="rId48"/>
    <p:sldId id="322" r:id="rId49"/>
    <p:sldId id="323" r:id="rId50"/>
    <p:sldId id="324" r:id="rId51"/>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19" autoAdjust="0"/>
  </p:normalViewPr>
  <p:slideViewPr>
    <p:cSldViewPr snapToGrid="0">
      <p:cViewPr varScale="1">
        <p:scale>
          <a:sx n="82" d="100"/>
          <a:sy n="82" d="100"/>
        </p:scale>
        <p:origin x="710" y="96"/>
      </p:cViewPr>
      <p:guideLst/>
    </p:cSldViewPr>
  </p:slideViewPr>
  <p:notesTextViewPr>
    <p:cViewPr>
      <p:scale>
        <a:sx n="1" d="1"/>
        <a:sy n="1" d="1"/>
      </p:scale>
      <p:origin x="0" y="0"/>
    </p:cViewPr>
  </p:notesTextViewPr>
  <p:notesViewPr>
    <p:cSldViewPr snapToGrid="0">
      <p:cViewPr varScale="1">
        <p:scale>
          <a:sx n="89" d="100"/>
          <a:sy n="89" d="100"/>
        </p:scale>
        <p:origin x="3798"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dirty="0"/>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1B6EC6-B3D5-463C-81D6-CFCB32E6316D}" type="datetime1">
              <a:rPr lang="it-IT" smtClean="0"/>
              <a:t>13/02/2024</a:t>
            </a:fld>
            <a:endParaRPr lang="it-IT" dirty="0"/>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dirty="0"/>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5E3BC0E-9824-4C89-AFF3-76AD45D5EAD2}" type="slidenum">
              <a:rPr lang="it-IT" smtClean="0"/>
              <a:t>‹N›</a:t>
            </a:fld>
            <a:endParaRPr lang="it-IT" dirty="0"/>
          </a:p>
        </p:txBody>
      </p:sp>
    </p:spTree>
    <p:extLst>
      <p:ext uri="{BB962C8B-B14F-4D97-AF65-F5344CB8AC3E}">
        <p14:creationId xmlns:p14="http://schemas.microsoft.com/office/powerpoint/2010/main" val="30557881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0"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6C3BD83F-4E98-4492-9EEF-7E22B46C52B7}" type="datetime1">
              <a:rPr lang="it-IT" noProof="0" smtClean="0"/>
              <a:t>13/02/2024</a:t>
            </a:fld>
            <a:endParaRPr lang="it-IT" noProof="0"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dirty="0"/>
              <a:t>Fare clic per modificare gli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0"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2E6DE88F-1F85-4A27-9D34-D74A50E7B0DA}" type="slidenum">
              <a:rPr lang="it-IT" noProof="0" smtClean="0"/>
              <a:t>‹N›</a:t>
            </a:fld>
            <a:endParaRPr lang="it-IT" noProof="0"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pPr rtl="0"/>
            <a:fld id="{2E6DE88F-1F85-4A27-9D34-D74A50E7B0DA}" type="slidenum">
              <a:rPr lang="it-IT" smtClean="0"/>
              <a:t>1</a:t>
            </a:fld>
            <a:endParaRPr lang="it-IT" dirty="0"/>
          </a:p>
        </p:txBody>
      </p:sp>
    </p:spTree>
    <p:extLst>
      <p:ext uri="{BB962C8B-B14F-4D97-AF65-F5344CB8AC3E}">
        <p14:creationId xmlns:p14="http://schemas.microsoft.com/office/powerpoint/2010/main" val="1951819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it-IT" sz="1200" b="0" i="0" u="none" strike="noStrike" kern="1200" cap="none" spc="0" normalizeH="0" baseline="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it-IT" sz="1200" b="0" i="0" u="none" strike="noStrike" kern="1200" cap="none" spc="0" normalizeH="0" baseline="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370693" y="1769540"/>
            <a:ext cx="9440034" cy="1828801"/>
          </a:xfrm>
        </p:spPr>
        <p:txBody>
          <a:bodyPr rtlCol="0" anchor="b">
            <a:normAutofit/>
          </a:bodyPr>
          <a:lstStyle>
            <a:lvl1pPr algn="ctr">
              <a:defRPr sz="5400"/>
            </a:lvl1pPr>
          </a:lstStyle>
          <a:p>
            <a:pPr rtl="0"/>
            <a:r>
              <a:rPr lang="it-IT" noProof="0"/>
              <a:t>Fare clic per modificare lo stile del titolo dello schema</a:t>
            </a:r>
            <a:endParaRPr lang="it-IT" noProof="0" dirty="0"/>
          </a:p>
        </p:txBody>
      </p:sp>
      <p:sp>
        <p:nvSpPr>
          <p:cNvPr id="3" name="Sottotitolo 2"/>
          <p:cNvSpPr>
            <a:spLocks noGrp="1"/>
          </p:cNvSpPr>
          <p:nvPr>
            <p:ph type="subTitle" idx="1"/>
          </p:nvPr>
        </p:nvSpPr>
        <p:spPr>
          <a:xfrm>
            <a:off x="1370693" y="3773489"/>
            <a:ext cx="9440034" cy="1049867"/>
          </a:xfrm>
        </p:spPr>
        <p:txBody>
          <a:bodyPr rtlCol="0"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it-IT" noProof="0"/>
              <a:t>Fare clic per modificare lo stile del sottotitolo dello schema</a:t>
            </a:r>
            <a:endParaRPr lang="it-IT" noProof="0" dirty="0"/>
          </a:p>
        </p:txBody>
      </p:sp>
      <p:sp>
        <p:nvSpPr>
          <p:cNvPr id="4" name="Segnaposto data 3"/>
          <p:cNvSpPr>
            <a:spLocks noGrp="1"/>
          </p:cNvSpPr>
          <p:nvPr>
            <p:ph type="dt" sz="half" idx="10"/>
          </p:nvPr>
        </p:nvSpPr>
        <p:spPr/>
        <p:txBody>
          <a:bodyPr rtlCol="0"/>
          <a:lstStyle/>
          <a:p>
            <a:pPr rtl="0"/>
            <a:fld id="{3D430EA8-14E0-449E-BAE3-251675D71AE6}" type="datetime1">
              <a:rPr lang="it-IT" noProof="0" smtClean="0"/>
              <a:t>13/02/2024</a:t>
            </a:fld>
            <a:endParaRPr lang="it-IT" noProof="0" dirty="0"/>
          </a:p>
        </p:txBody>
      </p:sp>
      <p:sp>
        <p:nvSpPr>
          <p:cNvPr id="5" name="Segnaposto piè di pagina 4"/>
          <p:cNvSpPr>
            <a:spLocks noGrp="1"/>
          </p:cNvSpPr>
          <p:nvPr>
            <p:ph type="ftr" sz="quarter" idx="11"/>
          </p:nvPr>
        </p:nvSpPr>
        <p:spPr/>
        <p:txBody>
          <a:bodyPr rtlCol="0"/>
          <a:lstStyle/>
          <a:p>
            <a:pPr rtl="0"/>
            <a:endParaRPr lang="it-IT" noProof="0" dirty="0"/>
          </a:p>
        </p:txBody>
      </p:sp>
      <p:sp>
        <p:nvSpPr>
          <p:cNvPr id="6" name="Segnaposto numero diapositiva 5"/>
          <p:cNvSpPr>
            <a:spLocks noGrp="1"/>
          </p:cNvSpPr>
          <p:nvPr>
            <p:ph type="sldNum" sz="quarter" idx="12"/>
          </p:nvPr>
        </p:nvSpPr>
        <p:spPr/>
        <p:txBody>
          <a:bodyPr rtlCol="0"/>
          <a:lstStyle/>
          <a:p>
            <a:pPr rtl="0"/>
            <a:fld id="{3A98EE3D-8CD1-4C3F-BD1C-C98C9596463C}" type="slidenum">
              <a:rPr lang="it-IT" noProof="0" smtClean="0"/>
              <a:pPr/>
              <a:t>‹N›</a:t>
            </a:fld>
            <a:endParaRPr lang="it-IT" noProof="0"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pic>
        <p:nvPicPr>
          <p:cNvPr id="16" name="Immagin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olo 1"/>
          <p:cNvSpPr>
            <a:spLocks noGrp="1"/>
          </p:cNvSpPr>
          <p:nvPr>
            <p:ph type="title"/>
          </p:nvPr>
        </p:nvSpPr>
        <p:spPr>
          <a:xfrm>
            <a:off x="913806" y="4565255"/>
            <a:ext cx="10355326" cy="543472"/>
          </a:xfrm>
        </p:spPr>
        <p:txBody>
          <a:bodyPr rtlCol="0" anchor="b">
            <a:normAutofit/>
          </a:bodyPr>
          <a:lstStyle>
            <a:lvl1pPr algn="ctr">
              <a:defRPr sz="2800"/>
            </a:lvl1pPr>
          </a:lstStyle>
          <a:p>
            <a:pPr rtl="0"/>
            <a:r>
              <a:rPr lang="it-IT" noProof="0"/>
              <a:t>Fare clic per modificare lo stile del titolo dello schema</a:t>
            </a:r>
            <a:endParaRPr lang="it-IT" noProof="0" dirty="0"/>
          </a:p>
        </p:txBody>
      </p:sp>
      <p:sp>
        <p:nvSpPr>
          <p:cNvPr id="3" name="Segnaposto immagine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rtlCol="0"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noProof="0" dirty="0"/>
              <a:t>Fare clic sull'icona per inserire un'immagine</a:t>
            </a:r>
          </a:p>
        </p:txBody>
      </p:sp>
      <p:sp>
        <p:nvSpPr>
          <p:cNvPr id="4" name="Segnaposto testo 3"/>
          <p:cNvSpPr>
            <a:spLocks noGrp="1"/>
          </p:cNvSpPr>
          <p:nvPr>
            <p:ph type="body" sz="half" idx="2" hasCustomPrompt="1"/>
          </p:nvPr>
        </p:nvSpPr>
        <p:spPr>
          <a:xfrm>
            <a:off x="913795" y="5247728"/>
            <a:ext cx="10353762" cy="543472"/>
          </a:xfrm>
        </p:spPr>
        <p:txBody>
          <a:bodyPr rtlCol="0" anchor="t"/>
          <a:lstStyle>
            <a:lvl1pPr marL="0" indent="0" algn="ctr" rtl="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dirty="0"/>
              <a:t>Fare clic per modificare gli stili del testo dello schema</a:t>
            </a:r>
          </a:p>
        </p:txBody>
      </p:sp>
      <p:sp>
        <p:nvSpPr>
          <p:cNvPr id="5" name="Segnaposto data 4"/>
          <p:cNvSpPr>
            <a:spLocks noGrp="1"/>
          </p:cNvSpPr>
          <p:nvPr>
            <p:ph type="dt" sz="half" idx="10"/>
          </p:nvPr>
        </p:nvSpPr>
        <p:spPr/>
        <p:txBody>
          <a:bodyPr rtlCol="0"/>
          <a:lstStyle/>
          <a:p>
            <a:pPr rtl="0"/>
            <a:fld id="{85F78D5D-AA22-4573-9291-14D0AF71C42B}" type="datetime1">
              <a:rPr lang="it-IT" noProof="0" smtClean="0"/>
              <a:t>13/02/2024</a:t>
            </a:fld>
            <a:endParaRPr lang="it-IT" noProof="0" dirty="0"/>
          </a:p>
        </p:txBody>
      </p:sp>
      <p:sp>
        <p:nvSpPr>
          <p:cNvPr id="6" name="Segnaposto piè di pagina 5"/>
          <p:cNvSpPr>
            <a:spLocks noGrp="1"/>
          </p:cNvSpPr>
          <p:nvPr>
            <p:ph type="ftr" sz="quarter" idx="11"/>
          </p:nvPr>
        </p:nvSpPr>
        <p:spPr/>
        <p:txBody>
          <a:bodyPr rtlCol="0"/>
          <a:lstStyle/>
          <a:p>
            <a:pPr rtl="0"/>
            <a:endParaRPr lang="it-IT" noProof="0" dirty="0"/>
          </a:p>
        </p:txBody>
      </p:sp>
      <p:sp>
        <p:nvSpPr>
          <p:cNvPr id="7" name="Segnaposto numero diapositiva 6"/>
          <p:cNvSpPr>
            <a:spLocks noGrp="1"/>
          </p:cNvSpPr>
          <p:nvPr>
            <p:ph type="sldNum" sz="quarter" idx="12"/>
          </p:nvPr>
        </p:nvSpPr>
        <p:spPr/>
        <p:txBody>
          <a:bodyPr rtlCol="0"/>
          <a:lstStyle/>
          <a:p>
            <a:pPr rtl="0"/>
            <a:fld id="{3A98EE3D-8CD1-4C3F-BD1C-C98C9596463C}" type="slidenum">
              <a:rPr lang="it-IT" noProof="0" smtClean="0"/>
              <a:t>‹N›</a:t>
            </a:fld>
            <a:endParaRPr lang="it-IT" noProof="0"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913795" y="608437"/>
            <a:ext cx="10353762" cy="3534344"/>
          </a:xfrm>
        </p:spPr>
        <p:txBody>
          <a:bodyPr rtlCol="0" anchor="ctr">
            <a:normAutofit/>
          </a:bodyPr>
          <a:lstStyle>
            <a:lvl1pPr>
              <a:defRPr sz="4000"/>
            </a:lvl1pPr>
          </a:lstStyle>
          <a:p>
            <a:pPr rtl="0"/>
            <a:r>
              <a:rPr lang="it-IT" noProof="0"/>
              <a:t>Fare clic per modificare lo stile del titolo dello schema</a:t>
            </a:r>
            <a:endParaRPr lang="it-IT" noProof="0" dirty="0"/>
          </a:p>
        </p:txBody>
      </p:sp>
      <p:sp>
        <p:nvSpPr>
          <p:cNvPr id="4" name="Segnaposto testo 3"/>
          <p:cNvSpPr>
            <a:spLocks noGrp="1"/>
          </p:cNvSpPr>
          <p:nvPr>
            <p:ph type="body" sz="half" idx="2" hasCustomPrompt="1"/>
          </p:nvPr>
        </p:nvSpPr>
        <p:spPr>
          <a:xfrm>
            <a:off x="913794" y="4295180"/>
            <a:ext cx="10353763" cy="1501826"/>
          </a:xfrm>
        </p:spPr>
        <p:txBody>
          <a:bodyPr rtlCol="0" anchor="ctr"/>
          <a:lstStyle>
            <a:lvl1pPr marL="0" indent="0" algn="ctr" rtl="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dirty="0"/>
              <a:t>Fare clic per modificare gli stili del testo dello schema</a:t>
            </a:r>
          </a:p>
        </p:txBody>
      </p:sp>
      <p:sp>
        <p:nvSpPr>
          <p:cNvPr id="5" name="Segnaposto data 4"/>
          <p:cNvSpPr>
            <a:spLocks noGrp="1"/>
          </p:cNvSpPr>
          <p:nvPr>
            <p:ph type="dt" sz="half" idx="10"/>
          </p:nvPr>
        </p:nvSpPr>
        <p:spPr/>
        <p:txBody>
          <a:bodyPr rtlCol="0"/>
          <a:lstStyle/>
          <a:p>
            <a:pPr rtl="0"/>
            <a:fld id="{FC78ABFA-54CE-43CD-826A-3027CF279575}" type="datetime1">
              <a:rPr lang="it-IT" noProof="0" smtClean="0"/>
              <a:t>13/02/2024</a:t>
            </a:fld>
            <a:endParaRPr lang="it-IT" noProof="0" dirty="0"/>
          </a:p>
        </p:txBody>
      </p:sp>
      <p:sp>
        <p:nvSpPr>
          <p:cNvPr id="6" name="Segnaposto piè di pagina 5"/>
          <p:cNvSpPr>
            <a:spLocks noGrp="1"/>
          </p:cNvSpPr>
          <p:nvPr>
            <p:ph type="ftr" sz="quarter" idx="11"/>
          </p:nvPr>
        </p:nvSpPr>
        <p:spPr/>
        <p:txBody>
          <a:bodyPr rtlCol="0"/>
          <a:lstStyle/>
          <a:p>
            <a:pPr rtl="0"/>
            <a:endParaRPr lang="it-IT" noProof="0" dirty="0"/>
          </a:p>
        </p:txBody>
      </p:sp>
      <p:sp>
        <p:nvSpPr>
          <p:cNvPr id="7" name="Segnaposto numero diapositiva 6"/>
          <p:cNvSpPr>
            <a:spLocks noGrp="1"/>
          </p:cNvSpPr>
          <p:nvPr>
            <p:ph type="sldNum" sz="quarter" idx="12"/>
          </p:nvPr>
        </p:nvSpPr>
        <p:spPr/>
        <p:txBody>
          <a:bodyPr rtlCol="0"/>
          <a:lstStyle/>
          <a:p>
            <a:pPr rtl="0"/>
            <a:fld id="{3A98EE3D-8CD1-4C3F-BD1C-C98C9596463C}" type="slidenum">
              <a:rPr lang="it-IT" noProof="0" smtClean="0"/>
              <a:t>‹N›</a:t>
            </a:fld>
            <a:endParaRPr lang="it-IT" noProof="0"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446212" y="609600"/>
            <a:ext cx="9302752" cy="2992904"/>
          </a:xfrm>
        </p:spPr>
        <p:txBody>
          <a:bodyPr rtlCol="0" anchor="ctr">
            <a:normAutofit/>
          </a:bodyPr>
          <a:lstStyle>
            <a:lvl1pPr>
              <a:defRPr sz="3600"/>
            </a:lvl1pPr>
          </a:lstStyle>
          <a:p>
            <a:pPr rtl="0"/>
            <a:r>
              <a:rPr lang="it-IT" noProof="0"/>
              <a:t>Fare clic per modificare lo stile del titolo dello schema</a:t>
            </a:r>
            <a:endParaRPr lang="it-IT" noProof="0" dirty="0"/>
          </a:p>
        </p:txBody>
      </p:sp>
      <p:sp>
        <p:nvSpPr>
          <p:cNvPr id="12" name="Segnaposto testo 3"/>
          <p:cNvSpPr>
            <a:spLocks noGrp="1"/>
          </p:cNvSpPr>
          <p:nvPr>
            <p:ph type="body" sz="half" idx="13"/>
          </p:nvPr>
        </p:nvSpPr>
        <p:spPr>
          <a:xfrm>
            <a:off x="1720644" y="3610032"/>
            <a:ext cx="8752299" cy="532749"/>
          </a:xfrm>
        </p:spPr>
        <p:txBody>
          <a:bodyPr rtlCol="0"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Fare clic per modificare gli stili del testo dello schema</a:t>
            </a:r>
          </a:p>
        </p:txBody>
      </p:sp>
      <p:sp>
        <p:nvSpPr>
          <p:cNvPr id="4" name="Segnaposto testo 3"/>
          <p:cNvSpPr>
            <a:spLocks noGrp="1"/>
          </p:cNvSpPr>
          <p:nvPr>
            <p:ph type="body" sz="half" idx="2" hasCustomPrompt="1"/>
          </p:nvPr>
        </p:nvSpPr>
        <p:spPr>
          <a:xfrm>
            <a:off x="913794" y="4304353"/>
            <a:ext cx="10353763" cy="1489496"/>
          </a:xfrm>
        </p:spPr>
        <p:txBody>
          <a:bodyPr rtlCol="0" anchor="ctr">
            <a:normAutofit/>
          </a:bodyPr>
          <a:lstStyle>
            <a:lvl1pPr marL="0" indent="0" algn="ctr" rtl="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dirty="0"/>
              <a:t>Fare clic per modificare gli stili del testo dello schema</a:t>
            </a:r>
          </a:p>
        </p:txBody>
      </p:sp>
      <p:sp>
        <p:nvSpPr>
          <p:cNvPr id="5" name="Segnaposto data 4"/>
          <p:cNvSpPr>
            <a:spLocks noGrp="1"/>
          </p:cNvSpPr>
          <p:nvPr>
            <p:ph type="dt" sz="half" idx="10"/>
          </p:nvPr>
        </p:nvSpPr>
        <p:spPr/>
        <p:txBody>
          <a:bodyPr rtlCol="0"/>
          <a:lstStyle/>
          <a:p>
            <a:pPr rtl="0"/>
            <a:fld id="{E5BAB2A0-48BA-414C-9B57-A788F181FD55}" type="datetime1">
              <a:rPr lang="it-IT" noProof="0" smtClean="0"/>
              <a:t>13/02/2024</a:t>
            </a:fld>
            <a:endParaRPr lang="it-IT" noProof="0" dirty="0"/>
          </a:p>
        </p:txBody>
      </p:sp>
      <p:sp>
        <p:nvSpPr>
          <p:cNvPr id="6" name="Segnaposto piè di pagina 5"/>
          <p:cNvSpPr>
            <a:spLocks noGrp="1"/>
          </p:cNvSpPr>
          <p:nvPr>
            <p:ph type="ftr" sz="quarter" idx="11"/>
          </p:nvPr>
        </p:nvSpPr>
        <p:spPr/>
        <p:txBody>
          <a:bodyPr rtlCol="0"/>
          <a:lstStyle/>
          <a:p>
            <a:pPr rtl="0"/>
            <a:endParaRPr lang="it-IT" noProof="0" dirty="0"/>
          </a:p>
        </p:txBody>
      </p:sp>
      <p:sp>
        <p:nvSpPr>
          <p:cNvPr id="7" name="Segnaposto numero diapositiva 6"/>
          <p:cNvSpPr>
            <a:spLocks noGrp="1"/>
          </p:cNvSpPr>
          <p:nvPr>
            <p:ph type="sldNum" sz="quarter" idx="12"/>
          </p:nvPr>
        </p:nvSpPr>
        <p:spPr/>
        <p:txBody>
          <a:bodyPr rtlCol="0"/>
          <a:lstStyle/>
          <a:p>
            <a:pPr rtl="0"/>
            <a:fld id="{3A98EE3D-8CD1-4C3F-BD1C-C98C9596463C}" type="slidenum">
              <a:rPr lang="it-IT" noProof="0" smtClean="0"/>
              <a:t>‹N›</a:t>
            </a:fld>
            <a:endParaRPr lang="it-IT" noProof="0" dirty="0"/>
          </a:p>
        </p:txBody>
      </p:sp>
      <p:sp>
        <p:nvSpPr>
          <p:cNvPr id="11" name="Casella di testo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it-IT" sz="8000" noProof="0" dirty="0">
                <a:solidFill>
                  <a:schemeClr val="tx1"/>
                </a:solidFill>
                <a:effectLst/>
              </a:rPr>
              <a:t>"</a:t>
            </a:r>
          </a:p>
        </p:txBody>
      </p:sp>
      <p:sp>
        <p:nvSpPr>
          <p:cNvPr id="13" name="Casella di testo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it-IT" sz="8000" noProof="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olo 1"/>
          <p:cNvSpPr>
            <a:spLocks noGrp="1"/>
          </p:cNvSpPr>
          <p:nvPr>
            <p:ph type="title"/>
          </p:nvPr>
        </p:nvSpPr>
        <p:spPr>
          <a:xfrm>
            <a:off x="913794" y="2126942"/>
            <a:ext cx="10353763" cy="2511835"/>
          </a:xfrm>
        </p:spPr>
        <p:txBody>
          <a:bodyPr rtlCol="0" anchor="b"/>
          <a:lstStyle>
            <a:lvl1pPr>
              <a:defRPr sz="3200"/>
            </a:lvl1pPr>
          </a:lstStyle>
          <a:p>
            <a:pPr rtl="0"/>
            <a:r>
              <a:rPr lang="it-IT" noProof="0"/>
              <a:t>Fare clic per modificare lo stile del titolo dello schema</a:t>
            </a:r>
            <a:endParaRPr lang="it-IT" noProof="0" dirty="0"/>
          </a:p>
        </p:txBody>
      </p:sp>
      <p:sp>
        <p:nvSpPr>
          <p:cNvPr id="4" name="Segnaposto testo 3"/>
          <p:cNvSpPr>
            <a:spLocks noGrp="1"/>
          </p:cNvSpPr>
          <p:nvPr>
            <p:ph type="body" sz="half" idx="2" hasCustomPrompt="1"/>
          </p:nvPr>
        </p:nvSpPr>
        <p:spPr>
          <a:xfrm>
            <a:off x="913784" y="4650556"/>
            <a:ext cx="10352199" cy="1140644"/>
          </a:xfrm>
        </p:spPr>
        <p:txBody>
          <a:bodyPr rtlCol="0" anchor="t"/>
          <a:lstStyle>
            <a:lvl1pPr marL="0" indent="0" algn="ctr" rtl="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dirty="0"/>
              <a:t>Fare clic per modificare gli stili del testo dello schema</a:t>
            </a:r>
          </a:p>
        </p:txBody>
      </p:sp>
      <p:sp>
        <p:nvSpPr>
          <p:cNvPr id="5" name="Segnaposto data 4"/>
          <p:cNvSpPr>
            <a:spLocks noGrp="1"/>
          </p:cNvSpPr>
          <p:nvPr>
            <p:ph type="dt" sz="half" idx="10"/>
          </p:nvPr>
        </p:nvSpPr>
        <p:spPr/>
        <p:txBody>
          <a:bodyPr rtlCol="0"/>
          <a:lstStyle/>
          <a:p>
            <a:pPr rtl="0"/>
            <a:fld id="{00B63BDD-0DE4-44A9-968C-0F85F7310FF1}" type="datetime1">
              <a:rPr lang="it-IT" noProof="0" smtClean="0"/>
              <a:t>13/02/2024</a:t>
            </a:fld>
            <a:endParaRPr lang="it-IT" noProof="0" dirty="0"/>
          </a:p>
        </p:txBody>
      </p:sp>
      <p:sp>
        <p:nvSpPr>
          <p:cNvPr id="6" name="Segnaposto piè di pagina 5"/>
          <p:cNvSpPr>
            <a:spLocks noGrp="1"/>
          </p:cNvSpPr>
          <p:nvPr>
            <p:ph type="ftr" sz="quarter" idx="11"/>
          </p:nvPr>
        </p:nvSpPr>
        <p:spPr/>
        <p:txBody>
          <a:bodyPr rtlCol="0"/>
          <a:lstStyle/>
          <a:p>
            <a:pPr rtl="0"/>
            <a:endParaRPr lang="it-IT" noProof="0" dirty="0"/>
          </a:p>
        </p:txBody>
      </p:sp>
      <p:sp>
        <p:nvSpPr>
          <p:cNvPr id="7" name="Segnaposto numero diapositiva 6"/>
          <p:cNvSpPr>
            <a:spLocks noGrp="1"/>
          </p:cNvSpPr>
          <p:nvPr>
            <p:ph type="sldNum" sz="quarter" idx="12"/>
          </p:nvPr>
        </p:nvSpPr>
        <p:spPr/>
        <p:txBody>
          <a:bodyPr rtlCol="0"/>
          <a:lstStyle/>
          <a:p>
            <a:pPr rtl="0"/>
            <a:fld id="{3A98EE3D-8CD1-4C3F-BD1C-C98C9596463C}" type="slidenum">
              <a:rPr lang="it-IT" noProof="0" smtClean="0"/>
              <a:t>‹N›</a:t>
            </a:fld>
            <a:endParaRPr lang="it-IT" noProof="0"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15" name="Titolo 1"/>
          <p:cNvSpPr>
            <a:spLocks noGrp="1"/>
          </p:cNvSpPr>
          <p:nvPr>
            <p:ph type="title"/>
          </p:nvPr>
        </p:nvSpPr>
        <p:spPr>
          <a:xfrm>
            <a:off x="913795" y="609600"/>
            <a:ext cx="10353762" cy="970450"/>
          </a:xfrm>
        </p:spPr>
        <p:txBody>
          <a:bodyPr rtlCol="0"/>
          <a:lstStyle/>
          <a:p>
            <a:pPr rtl="0"/>
            <a:r>
              <a:rPr lang="it-IT" noProof="0"/>
              <a:t>Fare clic per modificare lo stile del titolo dello schema</a:t>
            </a:r>
            <a:endParaRPr lang="it-IT" noProof="0" dirty="0"/>
          </a:p>
        </p:txBody>
      </p:sp>
      <p:sp>
        <p:nvSpPr>
          <p:cNvPr id="7" name="Segnaposto testo 2"/>
          <p:cNvSpPr>
            <a:spLocks noGrp="1"/>
          </p:cNvSpPr>
          <p:nvPr>
            <p:ph type="body" idx="1"/>
          </p:nvPr>
        </p:nvSpPr>
        <p:spPr>
          <a:xfrm>
            <a:off x="913795" y="1885950"/>
            <a:ext cx="3300984" cy="764782"/>
          </a:xfrm>
        </p:spPr>
        <p:txBody>
          <a:bodyPr rtlCol="0"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8" name="Segnaposto testo 3"/>
          <p:cNvSpPr>
            <a:spLocks noGrp="1"/>
          </p:cNvSpPr>
          <p:nvPr>
            <p:ph type="body" sz="half" idx="15"/>
          </p:nvPr>
        </p:nvSpPr>
        <p:spPr>
          <a:xfrm>
            <a:off x="913795" y="2768112"/>
            <a:ext cx="3300984" cy="302308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gli stili del testo dello schema</a:t>
            </a:r>
          </a:p>
        </p:txBody>
      </p:sp>
      <p:sp>
        <p:nvSpPr>
          <p:cNvPr id="9" name="Segnaposto testo 4"/>
          <p:cNvSpPr>
            <a:spLocks noGrp="1"/>
          </p:cNvSpPr>
          <p:nvPr>
            <p:ph type="body" sz="quarter" idx="3" hasCustomPrompt="1"/>
          </p:nvPr>
        </p:nvSpPr>
        <p:spPr>
          <a:xfrm>
            <a:off x="4446711" y="1885949"/>
            <a:ext cx="3300984" cy="764783"/>
          </a:xfrm>
        </p:spPr>
        <p:txBody>
          <a:bodyPr rtlCol="0" anchor="b">
            <a:noAutofit/>
          </a:bodyPr>
          <a:lstStyle>
            <a:lvl1pPr marL="0" indent="0" algn="ctr" rtl="0">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dirty="0"/>
              <a:t>Fare clic per modificare gli stili del testo dello schema</a:t>
            </a:r>
          </a:p>
        </p:txBody>
      </p:sp>
      <p:sp>
        <p:nvSpPr>
          <p:cNvPr id="10" name="Segnaposto testo 3"/>
          <p:cNvSpPr>
            <a:spLocks noGrp="1"/>
          </p:cNvSpPr>
          <p:nvPr>
            <p:ph type="body" sz="half" idx="16" hasCustomPrompt="1"/>
          </p:nvPr>
        </p:nvSpPr>
        <p:spPr>
          <a:xfrm>
            <a:off x="4441435" y="2768112"/>
            <a:ext cx="3300984" cy="3023088"/>
          </a:xfrm>
        </p:spPr>
        <p:txBody>
          <a:bodyPr rtlCol="0" anchor="t">
            <a:normAutofit/>
          </a:bodyPr>
          <a:lstStyle>
            <a:lvl1pPr marL="0" indent="0" algn="ctr" rtl="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dirty="0"/>
              <a:t>Fare clic per modificare gli stili del testo dello schema</a:t>
            </a:r>
          </a:p>
        </p:txBody>
      </p:sp>
      <p:sp>
        <p:nvSpPr>
          <p:cNvPr id="11" name="Segnaposto testo 4"/>
          <p:cNvSpPr>
            <a:spLocks noGrp="1"/>
          </p:cNvSpPr>
          <p:nvPr>
            <p:ph type="body" sz="quarter" idx="13" hasCustomPrompt="1"/>
          </p:nvPr>
        </p:nvSpPr>
        <p:spPr>
          <a:xfrm>
            <a:off x="7966572" y="1885950"/>
            <a:ext cx="3300984" cy="764782"/>
          </a:xfrm>
        </p:spPr>
        <p:txBody>
          <a:bodyPr rtlCol="0" anchor="b">
            <a:noAutofit/>
          </a:bodyPr>
          <a:lstStyle>
            <a:lvl1pPr marL="0" indent="0" algn="ctr" rtl="0">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dirty="0"/>
              <a:t>Fare clic per modificare gli stili del testo dello schema</a:t>
            </a:r>
          </a:p>
        </p:txBody>
      </p:sp>
      <p:sp>
        <p:nvSpPr>
          <p:cNvPr id="12" name="Segnaposto testo 3"/>
          <p:cNvSpPr>
            <a:spLocks noGrp="1"/>
          </p:cNvSpPr>
          <p:nvPr>
            <p:ph type="body" sz="half" idx="17"/>
          </p:nvPr>
        </p:nvSpPr>
        <p:spPr>
          <a:xfrm>
            <a:off x="7966572" y="2768110"/>
            <a:ext cx="3300984" cy="3023089"/>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gli stili del testo dello schema</a:t>
            </a:r>
          </a:p>
        </p:txBody>
      </p:sp>
      <p:sp>
        <p:nvSpPr>
          <p:cNvPr id="3" name="Segnaposto data 2"/>
          <p:cNvSpPr>
            <a:spLocks noGrp="1"/>
          </p:cNvSpPr>
          <p:nvPr>
            <p:ph type="dt" sz="half" idx="10"/>
          </p:nvPr>
        </p:nvSpPr>
        <p:spPr/>
        <p:txBody>
          <a:bodyPr rtlCol="0"/>
          <a:lstStyle/>
          <a:p>
            <a:pPr rtl="0"/>
            <a:fld id="{04E01353-0AF6-44A0-B56A-EC9948C56E05}" type="datetime1">
              <a:rPr lang="it-IT" noProof="0" smtClean="0"/>
              <a:t>13/02/2024</a:t>
            </a:fld>
            <a:endParaRPr lang="it-IT" noProof="0" dirty="0"/>
          </a:p>
        </p:txBody>
      </p:sp>
      <p:sp>
        <p:nvSpPr>
          <p:cNvPr id="4" name="Segnaposto piè di pagina 3"/>
          <p:cNvSpPr>
            <a:spLocks noGrp="1"/>
          </p:cNvSpPr>
          <p:nvPr>
            <p:ph type="ftr" sz="quarter" idx="11"/>
          </p:nvPr>
        </p:nvSpPr>
        <p:spPr/>
        <p:txBody>
          <a:bodyPr rtlCol="0"/>
          <a:lstStyle/>
          <a:p>
            <a:pPr rtl="0"/>
            <a:endParaRPr lang="it-IT" noProof="0" dirty="0"/>
          </a:p>
        </p:txBody>
      </p:sp>
      <p:sp>
        <p:nvSpPr>
          <p:cNvPr id="5" name="Segnaposto numero diapositiva 4"/>
          <p:cNvSpPr>
            <a:spLocks noGrp="1"/>
          </p:cNvSpPr>
          <p:nvPr>
            <p:ph type="sldNum" sz="quarter" idx="12"/>
          </p:nvPr>
        </p:nvSpPr>
        <p:spPr/>
        <p:txBody>
          <a:bodyPr rtlCol="0"/>
          <a:lstStyle/>
          <a:p>
            <a:pPr rtl="0"/>
            <a:fld id="{3A98EE3D-8CD1-4C3F-BD1C-C98C9596463C}" type="slidenum">
              <a:rPr lang="it-IT" noProof="0" smtClean="0"/>
              <a:t>‹N›</a:t>
            </a:fld>
            <a:endParaRPr lang="it-IT" noProof="0"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onna 3 immagini">
    <p:spTree>
      <p:nvGrpSpPr>
        <p:cNvPr id="1" name=""/>
        <p:cNvGrpSpPr/>
        <p:nvPr/>
      </p:nvGrpSpPr>
      <p:grpSpPr>
        <a:xfrm>
          <a:off x="0" y="0"/>
          <a:ext cx="0" cy="0"/>
          <a:chOff x="0" y="0"/>
          <a:chExt cx="0" cy="0"/>
        </a:xfrm>
      </p:grpSpPr>
      <p:pic>
        <p:nvPicPr>
          <p:cNvPr id="2" name="Immagin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Immagin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Immagin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olo 1"/>
          <p:cNvSpPr>
            <a:spLocks noGrp="1"/>
          </p:cNvSpPr>
          <p:nvPr>
            <p:ph type="title"/>
          </p:nvPr>
        </p:nvSpPr>
        <p:spPr>
          <a:xfrm>
            <a:off x="913794" y="609600"/>
            <a:ext cx="10353763" cy="970450"/>
          </a:xfrm>
        </p:spPr>
        <p:txBody>
          <a:bodyPr rtlCol="0"/>
          <a:lstStyle/>
          <a:p>
            <a:pPr rtl="0"/>
            <a:r>
              <a:rPr lang="it-IT" noProof="0"/>
              <a:t>Fare clic per modificare lo stile del titolo dello schema</a:t>
            </a:r>
            <a:endParaRPr lang="it-IT" noProof="0" dirty="0"/>
          </a:p>
        </p:txBody>
      </p:sp>
      <p:sp>
        <p:nvSpPr>
          <p:cNvPr id="19" name="Segnaposto testo 2"/>
          <p:cNvSpPr>
            <a:spLocks noGrp="1"/>
          </p:cNvSpPr>
          <p:nvPr>
            <p:ph type="body" idx="1"/>
          </p:nvPr>
        </p:nvSpPr>
        <p:spPr>
          <a:xfrm>
            <a:off x="913795" y="3904106"/>
            <a:ext cx="3300984" cy="576262"/>
          </a:xfrm>
        </p:spPr>
        <p:txBody>
          <a:bodyPr rtlCol="0"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20" name="Segnaposto immagine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it-IT" noProof="0" dirty="0"/>
              <a:t>Fare clic sull'icona per inserire un'immagine</a:t>
            </a:r>
          </a:p>
        </p:txBody>
      </p:sp>
      <p:sp>
        <p:nvSpPr>
          <p:cNvPr id="21" name="Segnaposto testo 3"/>
          <p:cNvSpPr>
            <a:spLocks noGrp="1"/>
          </p:cNvSpPr>
          <p:nvPr>
            <p:ph type="body" sz="half" idx="18" hasCustomPrompt="1"/>
          </p:nvPr>
        </p:nvSpPr>
        <p:spPr>
          <a:xfrm>
            <a:off x="913795" y="4572443"/>
            <a:ext cx="3300984" cy="1218758"/>
          </a:xfrm>
        </p:spPr>
        <p:txBody>
          <a:bodyPr rtlCol="0" anchor="t">
            <a:normAutofit/>
          </a:bodyPr>
          <a:lstStyle>
            <a:lvl1pPr marL="0" indent="0" algn="ctr" rtl="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dirty="0"/>
              <a:t>Fare clic per modificare gli stili del testo dello schema</a:t>
            </a:r>
          </a:p>
        </p:txBody>
      </p:sp>
      <p:sp>
        <p:nvSpPr>
          <p:cNvPr id="22" name="Segnaposto testo 4"/>
          <p:cNvSpPr>
            <a:spLocks noGrp="1"/>
          </p:cNvSpPr>
          <p:nvPr>
            <p:ph type="body" sz="quarter" idx="3" hasCustomPrompt="1"/>
          </p:nvPr>
        </p:nvSpPr>
        <p:spPr>
          <a:xfrm>
            <a:off x="4442788" y="3904106"/>
            <a:ext cx="3300984" cy="576262"/>
          </a:xfrm>
        </p:spPr>
        <p:txBody>
          <a:bodyPr rtlCol="0" anchor="b">
            <a:noAutofit/>
          </a:bodyPr>
          <a:lstStyle>
            <a:lvl1pPr marL="0" indent="0" algn="ctr" rtl="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dirty="0"/>
              <a:t>Fare clic per modificare gli stili del testo dello schema</a:t>
            </a:r>
          </a:p>
        </p:txBody>
      </p:sp>
      <p:sp>
        <p:nvSpPr>
          <p:cNvPr id="23" name="Segnaposto immagine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it-IT" noProof="0" dirty="0"/>
              <a:t>Fare clic sull'icona per inserire un'immagine</a:t>
            </a:r>
          </a:p>
        </p:txBody>
      </p:sp>
      <p:sp>
        <p:nvSpPr>
          <p:cNvPr id="24" name="Segnaposto testo 3"/>
          <p:cNvSpPr>
            <a:spLocks noGrp="1"/>
          </p:cNvSpPr>
          <p:nvPr>
            <p:ph type="body" sz="half" idx="19"/>
          </p:nvPr>
        </p:nvSpPr>
        <p:spPr>
          <a:xfrm>
            <a:off x="4441435" y="4572442"/>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gli stili del testo dello schema</a:t>
            </a:r>
          </a:p>
        </p:txBody>
      </p:sp>
      <p:sp>
        <p:nvSpPr>
          <p:cNvPr id="25" name="Segnaposto testo 4"/>
          <p:cNvSpPr>
            <a:spLocks noGrp="1"/>
          </p:cNvSpPr>
          <p:nvPr>
            <p:ph type="body" sz="quarter" idx="13" hasCustomPrompt="1"/>
          </p:nvPr>
        </p:nvSpPr>
        <p:spPr>
          <a:xfrm>
            <a:off x="7966697" y="3904106"/>
            <a:ext cx="3300984" cy="576262"/>
          </a:xfrm>
        </p:spPr>
        <p:txBody>
          <a:bodyPr rtlCol="0" anchor="b">
            <a:noAutofit/>
          </a:bodyPr>
          <a:lstStyle>
            <a:lvl1pPr marL="0" indent="0" algn="ctr" rtl="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dirty="0"/>
              <a:t>Fare clic per modificare gli stili del testo dello schema</a:t>
            </a:r>
          </a:p>
        </p:txBody>
      </p:sp>
      <p:sp>
        <p:nvSpPr>
          <p:cNvPr id="26" name="Segnaposto immagine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it-IT" noProof="0" dirty="0"/>
              <a:t>Fare clic sull'icona per inserire un'immagine</a:t>
            </a:r>
          </a:p>
        </p:txBody>
      </p:sp>
      <p:sp>
        <p:nvSpPr>
          <p:cNvPr id="27" name="Segnaposto testo 3"/>
          <p:cNvSpPr>
            <a:spLocks noGrp="1"/>
          </p:cNvSpPr>
          <p:nvPr>
            <p:ph type="body" sz="half" idx="20"/>
          </p:nvPr>
        </p:nvSpPr>
        <p:spPr>
          <a:xfrm>
            <a:off x="7966572" y="4572442"/>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gli stili del testo dello schema</a:t>
            </a:r>
          </a:p>
        </p:txBody>
      </p:sp>
      <p:sp>
        <p:nvSpPr>
          <p:cNvPr id="3" name="Segnaposto data 2"/>
          <p:cNvSpPr>
            <a:spLocks noGrp="1"/>
          </p:cNvSpPr>
          <p:nvPr>
            <p:ph type="dt" sz="half" idx="10"/>
          </p:nvPr>
        </p:nvSpPr>
        <p:spPr/>
        <p:txBody>
          <a:bodyPr rtlCol="0"/>
          <a:lstStyle/>
          <a:p>
            <a:pPr rtl="0"/>
            <a:fld id="{49AE39B2-8246-4CE7-8324-4F270EFD3EA1}" type="datetime1">
              <a:rPr lang="it-IT" noProof="0" smtClean="0"/>
              <a:t>13/02/2024</a:t>
            </a:fld>
            <a:endParaRPr lang="it-IT" noProof="0" dirty="0"/>
          </a:p>
        </p:txBody>
      </p:sp>
      <p:sp>
        <p:nvSpPr>
          <p:cNvPr id="4" name="Segnaposto piè di pagina 3"/>
          <p:cNvSpPr>
            <a:spLocks noGrp="1"/>
          </p:cNvSpPr>
          <p:nvPr>
            <p:ph type="ftr" sz="quarter" idx="11"/>
          </p:nvPr>
        </p:nvSpPr>
        <p:spPr/>
        <p:txBody>
          <a:bodyPr rtlCol="0"/>
          <a:lstStyle/>
          <a:p>
            <a:pPr rtl="0"/>
            <a:endParaRPr lang="it-IT" noProof="0" dirty="0"/>
          </a:p>
        </p:txBody>
      </p:sp>
      <p:sp>
        <p:nvSpPr>
          <p:cNvPr id="5" name="Segnaposto numero diapositiva 4"/>
          <p:cNvSpPr>
            <a:spLocks noGrp="1"/>
          </p:cNvSpPr>
          <p:nvPr>
            <p:ph type="sldNum" sz="quarter" idx="12"/>
          </p:nvPr>
        </p:nvSpPr>
        <p:spPr/>
        <p:txBody>
          <a:bodyPr rtlCol="0"/>
          <a:lstStyle/>
          <a:p>
            <a:pPr rtl="0"/>
            <a:fld id="{3A98EE3D-8CD1-4C3F-BD1C-C98C9596463C}" type="slidenum">
              <a:rPr lang="it-IT" noProof="0" smtClean="0"/>
              <a:t>‹N›</a:t>
            </a:fld>
            <a:endParaRPr lang="it-IT" noProof="0"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contenuto 2"/>
          <p:cNvSpPr>
            <a:spLocks noGrp="1"/>
          </p:cNvSpPr>
          <p:nvPr>
            <p:ph idx="1"/>
          </p:nvPr>
        </p:nvSpPr>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4" name="Segnaposto data 3"/>
          <p:cNvSpPr>
            <a:spLocks noGrp="1"/>
          </p:cNvSpPr>
          <p:nvPr>
            <p:ph type="dt" sz="half" idx="10"/>
          </p:nvPr>
        </p:nvSpPr>
        <p:spPr/>
        <p:txBody>
          <a:bodyPr rtlCol="0"/>
          <a:lstStyle/>
          <a:p>
            <a:pPr rtl="0"/>
            <a:fld id="{9C6BD73F-1D7D-41AA-92C7-1C9F1FD86CC7}" type="datetime1">
              <a:rPr lang="it-IT" noProof="0" smtClean="0"/>
              <a:t>13/02/2024</a:t>
            </a:fld>
            <a:endParaRPr lang="it-IT" noProof="0" dirty="0"/>
          </a:p>
        </p:txBody>
      </p:sp>
      <p:sp>
        <p:nvSpPr>
          <p:cNvPr id="5" name="Segnaposto piè di pagina 4"/>
          <p:cNvSpPr>
            <a:spLocks noGrp="1"/>
          </p:cNvSpPr>
          <p:nvPr>
            <p:ph type="ftr" sz="quarter" idx="11"/>
          </p:nvPr>
        </p:nvSpPr>
        <p:spPr/>
        <p:txBody>
          <a:bodyPr rtlCol="0"/>
          <a:lstStyle/>
          <a:p>
            <a:pPr rtl="0"/>
            <a:endParaRPr lang="it-IT" noProof="0" dirty="0"/>
          </a:p>
        </p:txBody>
      </p:sp>
      <p:sp>
        <p:nvSpPr>
          <p:cNvPr id="6" name="Segnaposto numero diapositiva 5"/>
          <p:cNvSpPr>
            <a:spLocks noGrp="1"/>
          </p:cNvSpPr>
          <p:nvPr>
            <p:ph type="sldNum" sz="quarter" idx="12"/>
          </p:nvPr>
        </p:nvSpPr>
        <p:spPr/>
        <p:txBody>
          <a:bodyPr rtlCol="0"/>
          <a:lstStyle/>
          <a:p>
            <a:pPr rtl="0"/>
            <a:fld id="{3A98EE3D-8CD1-4C3F-BD1C-C98C9596463C}" type="slidenum">
              <a:rPr lang="it-IT" noProof="0" smtClean="0"/>
              <a:t>‹N›</a:t>
            </a:fld>
            <a:endParaRPr lang="it-IT" noProof="0"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1295401" y="1761067"/>
            <a:ext cx="9590550" cy="1828813"/>
          </a:xfrm>
        </p:spPr>
        <p:txBody>
          <a:bodyPr rtlCol="0" anchor="b"/>
          <a:lstStyle>
            <a:lvl1pPr algn="ctr">
              <a:defRPr sz="4000" b="0" cap="none"/>
            </a:lvl1pPr>
          </a:lstStyle>
          <a:p>
            <a:pPr rtl="0"/>
            <a:r>
              <a:rPr lang="it-IT" noProof="0"/>
              <a:t>Fare clic per modificare lo stile del titolo dello schema</a:t>
            </a:r>
            <a:endParaRPr lang="it-IT" noProof="0" dirty="0"/>
          </a:p>
        </p:txBody>
      </p:sp>
      <p:sp>
        <p:nvSpPr>
          <p:cNvPr id="3" name="Segnaposto testo 2"/>
          <p:cNvSpPr>
            <a:spLocks noGrp="1"/>
          </p:cNvSpPr>
          <p:nvPr>
            <p:ph type="body" idx="1"/>
          </p:nvPr>
        </p:nvSpPr>
        <p:spPr>
          <a:xfrm>
            <a:off x="1295401" y="3763439"/>
            <a:ext cx="9590550" cy="1333494"/>
          </a:xfrm>
        </p:spPr>
        <p:txBody>
          <a:bodyPr rtlCol="0"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it-IT" noProof="0"/>
              <a:t>Fare clic per modificare gli stili del testo dello schema</a:t>
            </a:r>
          </a:p>
        </p:txBody>
      </p:sp>
      <p:sp>
        <p:nvSpPr>
          <p:cNvPr id="4" name="Segnaposto data 3"/>
          <p:cNvSpPr>
            <a:spLocks noGrp="1"/>
          </p:cNvSpPr>
          <p:nvPr>
            <p:ph type="dt" sz="half" idx="10"/>
          </p:nvPr>
        </p:nvSpPr>
        <p:spPr/>
        <p:txBody>
          <a:bodyPr rtlCol="0"/>
          <a:lstStyle/>
          <a:p>
            <a:pPr rtl="0"/>
            <a:fld id="{6A1BD0A3-4FDD-4105-8508-C4D976B5E040}" type="datetime1">
              <a:rPr lang="it-IT" noProof="0" smtClean="0"/>
              <a:t>13/02/2024</a:t>
            </a:fld>
            <a:endParaRPr lang="it-IT" noProof="0" dirty="0"/>
          </a:p>
        </p:txBody>
      </p:sp>
      <p:sp>
        <p:nvSpPr>
          <p:cNvPr id="5" name="Segnaposto piè di pagina 4"/>
          <p:cNvSpPr>
            <a:spLocks noGrp="1"/>
          </p:cNvSpPr>
          <p:nvPr>
            <p:ph type="ftr" sz="quarter" idx="11"/>
          </p:nvPr>
        </p:nvSpPr>
        <p:spPr/>
        <p:txBody>
          <a:bodyPr rtlCol="0"/>
          <a:lstStyle/>
          <a:p>
            <a:pPr rtl="0"/>
            <a:endParaRPr lang="it-IT" noProof="0" dirty="0"/>
          </a:p>
        </p:txBody>
      </p:sp>
      <p:sp>
        <p:nvSpPr>
          <p:cNvPr id="6" name="Segnaposto numero diapositiva 5"/>
          <p:cNvSpPr>
            <a:spLocks noGrp="1"/>
          </p:cNvSpPr>
          <p:nvPr>
            <p:ph type="sldNum" sz="quarter" idx="12"/>
          </p:nvPr>
        </p:nvSpPr>
        <p:spPr/>
        <p:txBody>
          <a:bodyPr rtlCol="0"/>
          <a:lstStyle/>
          <a:p>
            <a:pPr rtl="0"/>
            <a:fld id="{3A98EE3D-8CD1-4C3F-BD1C-C98C9596463C}" type="slidenum">
              <a:rPr lang="it-IT" noProof="0" smtClean="0"/>
              <a:pPr/>
              <a:t>‹N›</a:t>
            </a:fld>
            <a:endParaRPr lang="it-IT" noProof="0"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a:xfrm>
            <a:off x="913795" y="609600"/>
            <a:ext cx="10353762" cy="1261872"/>
          </a:xfrm>
        </p:spPr>
        <p:txBody>
          <a:bodyPr rtlCol="0"/>
          <a:lstStyle/>
          <a:p>
            <a:pPr rtl="0"/>
            <a:r>
              <a:rPr lang="it-IT" noProof="0"/>
              <a:t>Fare clic per modificare lo stile del titolo dello schema</a:t>
            </a:r>
            <a:endParaRPr lang="it-IT" noProof="0" dirty="0"/>
          </a:p>
        </p:txBody>
      </p:sp>
      <p:sp>
        <p:nvSpPr>
          <p:cNvPr id="3" name="Segnaposto contenuto 2"/>
          <p:cNvSpPr>
            <a:spLocks noGrp="1"/>
          </p:cNvSpPr>
          <p:nvPr>
            <p:ph sz="half" idx="1"/>
          </p:nvPr>
        </p:nvSpPr>
        <p:spPr>
          <a:xfrm>
            <a:off x="913795" y="2076450"/>
            <a:ext cx="4856841" cy="3622671"/>
          </a:xfrm>
        </p:spPr>
        <p:txBody>
          <a:bodyPr rtlCol="0" anchor="t">
            <a:normAutofit/>
          </a:body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4" name="Segnaposto contenuto 3"/>
          <p:cNvSpPr>
            <a:spLocks noGrp="1"/>
          </p:cNvSpPr>
          <p:nvPr>
            <p:ph sz="half" idx="2"/>
          </p:nvPr>
        </p:nvSpPr>
        <p:spPr>
          <a:xfrm>
            <a:off x="6410716" y="2076451"/>
            <a:ext cx="4856841" cy="3622672"/>
          </a:xfrm>
        </p:spPr>
        <p:txBody>
          <a:bodyPr rtlCol="0" anchor="t">
            <a:normAutofit/>
          </a:body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5" name="Segnaposto data 4"/>
          <p:cNvSpPr>
            <a:spLocks noGrp="1"/>
          </p:cNvSpPr>
          <p:nvPr>
            <p:ph type="dt" sz="half" idx="10"/>
          </p:nvPr>
        </p:nvSpPr>
        <p:spPr/>
        <p:txBody>
          <a:bodyPr rtlCol="0"/>
          <a:lstStyle/>
          <a:p>
            <a:pPr rtl="0"/>
            <a:fld id="{6677ECA7-39D9-4859-87B6-739D39A2DFF4}" type="datetime1">
              <a:rPr lang="it-IT" noProof="0" smtClean="0"/>
              <a:t>13/02/2024</a:t>
            </a:fld>
            <a:endParaRPr lang="it-IT" noProof="0" dirty="0"/>
          </a:p>
        </p:txBody>
      </p:sp>
      <p:sp>
        <p:nvSpPr>
          <p:cNvPr id="6" name="Segnaposto piè di pagina 5"/>
          <p:cNvSpPr>
            <a:spLocks noGrp="1"/>
          </p:cNvSpPr>
          <p:nvPr>
            <p:ph type="ftr" sz="quarter" idx="11"/>
          </p:nvPr>
        </p:nvSpPr>
        <p:spPr/>
        <p:txBody>
          <a:bodyPr rtlCol="0"/>
          <a:lstStyle/>
          <a:p>
            <a:pPr rtl="0"/>
            <a:endParaRPr lang="it-IT" noProof="0" dirty="0"/>
          </a:p>
        </p:txBody>
      </p:sp>
      <p:sp>
        <p:nvSpPr>
          <p:cNvPr id="7" name="Segnaposto numero diapositiva 6"/>
          <p:cNvSpPr>
            <a:spLocks noGrp="1"/>
          </p:cNvSpPr>
          <p:nvPr>
            <p:ph type="sldNum" sz="quarter" idx="12"/>
          </p:nvPr>
        </p:nvSpPr>
        <p:spPr/>
        <p:txBody>
          <a:bodyPr rtlCol="0"/>
          <a:lstStyle/>
          <a:p>
            <a:pPr rtl="0"/>
            <a:fld id="{3A98EE3D-8CD1-4C3F-BD1C-C98C9596463C}" type="slidenum">
              <a:rPr lang="it-IT" noProof="0" smtClean="0"/>
              <a:t>‹N›</a:t>
            </a:fld>
            <a:endParaRPr lang="it-IT" noProof="0"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pic>
        <p:nvPicPr>
          <p:cNvPr id="20" name="Immagin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Immagin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olo 1"/>
          <p:cNvSpPr>
            <a:spLocks noGrp="1"/>
          </p:cNvSpPr>
          <p:nvPr>
            <p:ph type="title"/>
          </p:nvPr>
        </p:nvSpPr>
        <p:spPr>
          <a:xfrm>
            <a:off x="913795" y="609600"/>
            <a:ext cx="10353762" cy="970450"/>
          </a:xfrm>
        </p:spPr>
        <p:txBody>
          <a:bodyPr rtlCol="0"/>
          <a:lstStyle>
            <a:lvl1pPr>
              <a:defRPr/>
            </a:lvl1pPr>
          </a:lstStyle>
          <a:p>
            <a:pPr rtl="0"/>
            <a:r>
              <a:rPr lang="it-IT" noProof="0"/>
              <a:t>Fare clic per modificare lo stile del titolo dello schema</a:t>
            </a:r>
            <a:endParaRPr lang="it-IT" noProof="0" dirty="0"/>
          </a:p>
        </p:txBody>
      </p:sp>
      <p:sp>
        <p:nvSpPr>
          <p:cNvPr id="3" name="Segnaposto testo 2"/>
          <p:cNvSpPr>
            <a:spLocks noGrp="1"/>
          </p:cNvSpPr>
          <p:nvPr>
            <p:ph type="body" idx="1"/>
          </p:nvPr>
        </p:nvSpPr>
        <p:spPr>
          <a:xfrm>
            <a:off x="1046013" y="1855153"/>
            <a:ext cx="4764764" cy="692494"/>
          </a:xfrm>
        </p:spPr>
        <p:txBody>
          <a:bodyPr rtlCol="0"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4" name="Segnaposto contenuto 3"/>
          <p:cNvSpPr>
            <a:spLocks noGrp="1"/>
          </p:cNvSpPr>
          <p:nvPr>
            <p:ph sz="half" idx="2"/>
          </p:nvPr>
        </p:nvSpPr>
        <p:spPr>
          <a:xfrm>
            <a:off x="1046013" y="2702103"/>
            <a:ext cx="4764764"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5" name="Segnaposto testo 4"/>
          <p:cNvSpPr>
            <a:spLocks noGrp="1"/>
          </p:cNvSpPr>
          <p:nvPr>
            <p:ph type="body" sz="quarter" idx="3" hasCustomPrompt="1"/>
          </p:nvPr>
        </p:nvSpPr>
        <p:spPr>
          <a:xfrm>
            <a:off x="6363166" y="1855152"/>
            <a:ext cx="4779582" cy="692495"/>
          </a:xfrm>
        </p:spPr>
        <p:txBody>
          <a:bodyPr rtlCol="0" anchor="b">
            <a:noAutofit/>
          </a:bodyPr>
          <a:lstStyle>
            <a:lvl1pPr marL="0" indent="0" algn="ctr" rtl="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dirty="0"/>
              <a:t>Fare clic per modificare gli stili del testo dello schema</a:t>
            </a:r>
          </a:p>
        </p:txBody>
      </p:sp>
      <p:sp>
        <p:nvSpPr>
          <p:cNvPr id="6" name="Segnaposto contenuto 5"/>
          <p:cNvSpPr>
            <a:spLocks noGrp="1"/>
          </p:cNvSpPr>
          <p:nvPr>
            <p:ph sz="quarter" idx="4"/>
          </p:nvPr>
        </p:nvSpPr>
        <p:spPr>
          <a:xfrm>
            <a:off x="6363167" y="2702103"/>
            <a:ext cx="4779581"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7" name="Segnaposto data 6"/>
          <p:cNvSpPr>
            <a:spLocks noGrp="1"/>
          </p:cNvSpPr>
          <p:nvPr>
            <p:ph type="dt" sz="half" idx="10"/>
          </p:nvPr>
        </p:nvSpPr>
        <p:spPr/>
        <p:txBody>
          <a:bodyPr rtlCol="0"/>
          <a:lstStyle/>
          <a:p>
            <a:pPr rtl="0"/>
            <a:fld id="{00BEC704-95ED-497D-8A83-2665E273E4A0}" type="datetime1">
              <a:rPr lang="it-IT" noProof="0" smtClean="0"/>
              <a:t>13/02/2024</a:t>
            </a:fld>
            <a:endParaRPr lang="it-IT" noProof="0" dirty="0"/>
          </a:p>
        </p:txBody>
      </p:sp>
      <p:sp>
        <p:nvSpPr>
          <p:cNvPr id="8" name="Segnaposto piè di pagina 7"/>
          <p:cNvSpPr>
            <a:spLocks noGrp="1"/>
          </p:cNvSpPr>
          <p:nvPr>
            <p:ph type="ftr" sz="quarter" idx="11"/>
          </p:nvPr>
        </p:nvSpPr>
        <p:spPr/>
        <p:txBody>
          <a:bodyPr rtlCol="0"/>
          <a:lstStyle/>
          <a:p>
            <a:pPr rtl="0"/>
            <a:endParaRPr lang="it-IT" noProof="0" dirty="0"/>
          </a:p>
        </p:txBody>
      </p:sp>
      <p:sp>
        <p:nvSpPr>
          <p:cNvPr id="9" name="Segnaposto numero diapositiva 8"/>
          <p:cNvSpPr>
            <a:spLocks noGrp="1"/>
          </p:cNvSpPr>
          <p:nvPr>
            <p:ph type="sldNum" sz="quarter" idx="12"/>
          </p:nvPr>
        </p:nvSpPr>
        <p:spPr/>
        <p:txBody>
          <a:bodyPr rtlCol="0"/>
          <a:lstStyle/>
          <a:p>
            <a:pPr rtl="0"/>
            <a:fld id="{3A98EE3D-8CD1-4C3F-BD1C-C98C9596463C}" type="slidenum">
              <a:rPr lang="it-IT" noProof="0" smtClean="0"/>
              <a:t>‹N›</a:t>
            </a:fld>
            <a:endParaRPr lang="it-IT" noProof="0"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data 2"/>
          <p:cNvSpPr>
            <a:spLocks noGrp="1"/>
          </p:cNvSpPr>
          <p:nvPr>
            <p:ph type="dt" sz="half" idx="10"/>
          </p:nvPr>
        </p:nvSpPr>
        <p:spPr/>
        <p:txBody>
          <a:bodyPr rtlCol="0"/>
          <a:lstStyle/>
          <a:p>
            <a:pPr rtl="0"/>
            <a:fld id="{B9BF8B62-C02F-4DCC-BF7C-5E5DD2E64A59}" type="datetime1">
              <a:rPr lang="it-IT" noProof="0" smtClean="0"/>
              <a:t>13/02/2024</a:t>
            </a:fld>
            <a:endParaRPr lang="it-IT" noProof="0" dirty="0"/>
          </a:p>
        </p:txBody>
      </p:sp>
      <p:sp>
        <p:nvSpPr>
          <p:cNvPr id="4" name="Segnaposto piè di pagina 3"/>
          <p:cNvSpPr>
            <a:spLocks noGrp="1"/>
          </p:cNvSpPr>
          <p:nvPr>
            <p:ph type="ftr" sz="quarter" idx="11"/>
          </p:nvPr>
        </p:nvSpPr>
        <p:spPr/>
        <p:txBody>
          <a:bodyPr rtlCol="0"/>
          <a:lstStyle/>
          <a:p>
            <a:pPr rtl="0"/>
            <a:endParaRPr lang="it-IT" noProof="0" dirty="0"/>
          </a:p>
        </p:txBody>
      </p:sp>
      <p:sp>
        <p:nvSpPr>
          <p:cNvPr id="5" name="Segnaposto numero diapositiva 4"/>
          <p:cNvSpPr>
            <a:spLocks noGrp="1"/>
          </p:cNvSpPr>
          <p:nvPr>
            <p:ph type="sldNum" sz="quarter" idx="12"/>
          </p:nvPr>
        </p:nvSpPr>
        <p:spPr/>
        <p:txBody>
          <a:bodyPr rtlCol="0"/>
          <a:lstStyle/>
          <a:p>
            <a:pPr rtl="0"/>
            <a:fld id="{3A98EE3D-8CD1-4C3F-BD1C-C98C9596463C}" type="slidenum">
              <a:rPr lang="it-IT" noProof="0" smtClean="0"/>
              <a:t>‹N›</a:t>
            </a:fld>
            <a:endParaRPr lang="it-IT" noProof="0"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rtlCol="0"/>
          <a:lstStyle/>
          <a:p>
            <a:pPr rtl="0"/>
            <a:fld id="{600C0D22-0C9C-4097-9FAB-102F6555ACEA}" type="datetime1">
              <a:rPr lang="it-IT" noProof="0" smtClean="0"/>
              <a:t>13/02/2024</a:t>
            </a:fld>
            <a:endParaRPr lang="it-IT" noProof="0" dirty="0"/>
          </a:p>
        </p:txBody>
      </p:sp>
      <p:sp>
        <p:nvSpPr>
          <p:cNvPr id="3" name="Segnaposto piè di pagina 2"/>
          <p:cNvSpPr>
            <a:spLocks noGrp="1"/>
          </p:cNvSpPr>
          <p:nvPr>
            <p:ph type="ftr" sz="quarter" idx="11"/>
          </p:nvPr>
        </p:nvSpPr>
        <p:spPr/>
        <p:txBody>
          <a:bodyPr rtlCol="0"/>
          <a:lstStyle/>
          <a:p>
            <a:pPr rtl="0"/>
            <a:endParaRPr lang="it-IT" noProof="0" dirty="0"/>
          </a:p>
        </p:txBody>
      </p:sp>
      <p:sp>
        <p:nvSpPr>
          <p:cNvPr id="4" name="Segnaposto numero diapositiva 3"/>
          <p:cNvSpPr>
            <a:spLocks noGrp="1"/>
          </p:cNvSpPr>
          <p:nvPr>
            <p:ph type="sldNum" sz="quarter" idx="12"/>
          </p:nvPr>
        </p:nvSpPr>
        <p:spPr/>
        <p:txBody>
          <a:bodyPr rtlCol="0"/>
          <a:lstStyle/>
          <a:p>
            <a:pPr rtl="0"/>
            <a:fld id="{3A98EE3D-8CD1-4C3F-BD1C-C98C9596463C}" type="slidenum">
              <a:rPr lang="it-IT" noProof="0" smtClean="0"/>
              <a:t>‹N›</a:t>
            </a:fld>
            <a:endParaRPr lang="it-IT" noProof="0"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913795" y="609600"/>
            <a:ext cx="3706889" cy="1821918"/>
          </a:xfrm>
        </p:spPr>
        <p:txBody>
          <a:bodyPr rtlCol="0" anchor="b">
            <a:normAutofit/>
          </a:bodyPr>
          <a:lstStyle>
            <a:lvl1pPr algn="ctr">
              <a:defRPr sz="2800" b="0"/>
            </a:lvl1pPr>
          </a:lstStyle>
          <a:p>
            <a:pPr rtl="0"/>
            <a:r>
              <a:rPr lang="it-IT" noProof="0"/>
              <a:t>Fare clic per modificare lo stile del titolo dello schema</a:t>
            </a:r>
            <a:endParaRPr lang="it-IT" noProof="0" dirty="0"/>
          </a:p>
        </p:txBody>
      </p:sp>
      <p:sp>
        <p:nvSpPr>
          <p:cNvPr id="3" name="Segnaposto contenuto 2"/>
          <p:cNvSpPr>
            <a:spLocks noGrp="1"/>
          </p:cNvSpPr>
          <p:nvPr>
            <p:ph idx="1"/>
          </p:nvPr>
        </p:nvSpPr>
        <p:spPr>
          <a:xfrm>
            <a:off x="4855633" y="609600"/>
            <a:ext cx="6411924" cy="5080001"/>
          </a:xfrm>
        </p:spPr>
        <p:txBody>
          <a:bodyPr rtlCol="0">
            <a:normAutofit/>
          </a:body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4" name="Segnaposto testo 3"/>
          <p:cNvSpPr>
            <a:spLocks noGrp="1"/>
          </p:cNvSpPr>
          <p:nvPr>
            <p:ph type="body" sz="half" idx="2"/>
          </p:nvPr>
        </p:nvSpPr>
        <p:spPr>
          <a:xfrm>
            <a:off x="913795" y="2673351"/>
            <a:ext cx="3706889" cy="3016250"/>
          </a:xfrm>
        </p:spPr>
        <p:txBody>
          <a:bodyPr rtlCol="0"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gli stili del testo dello schema</a:t>
            </a:r>
          </a:p>
        </p:txBody>
      </p:sp>
      <p:sp>
        <p:nvSpPr>
          <p:cNvPr id="5" name="Segnaposto data 4"/>
          <p:cNvSpPr>
            <a:spLocks noGrp="1"/>
          </p:cNvSpPr>
          <p:nvPr>
            <p:ph type="dt" sz="half" idx="10"/>
          </p:nvPr>
        </p:nvSpPr>
        <p:spPr/>
        <p:txBody>
          <a:bodyPr rtlCol="0"/>
          <a:lstStyle/>
          <a:p>
            <a:pPr rtl="0"/>
            <a:fld id="{FCA0E368-2E43-4CDB-872B-57DD268A5739}" type="datetime1">
              <a:rPr lang="it-IT" noProof="0" smtClean="0"/>
              <a:t>13/02/2024</a:t>
            </a:fld>
            <a:endParaRPr lang="it-IT" noProof="0" dirty="0"/>
          </a:p>
        </p:txBody>
      </p:sp>
      <p:sp>
        <p:nvSpPr>
          <p:cNvPr id="6" name="Segnaposto piè di pagina 5"/>
          <p:cNvSpPr>
            <a:spLocks noGrp="1"/>
          </p:cNvSpPr>
          <p:nvPr>
            <p:ph type="ftr" sz="quarter" idx="11"/>
          </p:nvPr>
        </p:nvSpPr>
        <p:spPr/>
        <p:txBody>
          <a:bodyPr rtlCol="0"/>
          <a:lstStyle/>
          <a:p>
            <a:pPr rtl="0"/>
            <a:endParaRPr lang="it-IT" noProof="0" dirty="0"/>
          </a:p>
        </p:txBody>
      </p:sp>
      <p:sp>
        <p:nvSpPr>
          <p:cNvPr id="7" name="Segnaposto numero diapositiva 6"/>
          <p:cNvSpPr>
            <a:spLocks noGrp="1"/>
          </p:cNvSpPr>
          <p:nvPr>
            <p:ph type="sldNum" sz="quarter" idx="12"/>
          </p:nvPr>
        </p:nvSpPr>
        <p:spPr/>
        <p:txBody>
          <a:bodyPr rtlCol="0"/>
          <a:lstStyle/>
          <a:p>
            <a:pPr rtl="0"/>
            <a:fld id="{3A98EE3D-8CD1-4C3F-BD1C-C98C9596463C}" type="slidenum">
              <a:rPr lang="it-IT" noProof="0" smtClean="0"/>
              <a:pPr/>
              <a:t>‹N›</a:t>
            </a:fld>
            <a:endParaRPr lang="it-IT" noProof="0"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pic>
        <p:nvPicPr>
          <p:cNvPr id="22" name="Immagin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olo 1"/>
          <p:cNvSpPr>
            <a:spLocks noGrp="1"/>
          </p:cNvSpPr>
          <p:nvPr>
            <p:ph type="title"/>
          </p:nvPr>
        </p:nvSpPr>
        <p:spPr>
          <a:xfrm>
            <a:off x="913795" y="763701"/>
            <a:ext cx="5707899" cy="1675559"/>
          </a:xfrm>
        </p:spPr>
        <p:txBody>
          <a:bodyPr rtlCol="0" anchor="b">
            <a:noAutofit/>
          </a:bodyPr>
          <a:lstStyle>
            <a:lvl1pPr algn="ctr">
              <a:defRPr sz="3200" b="0"/>
            </a:lvl1pPr>
          </a:lstStyle>
          <a:p>
            <a:pPr rtl="0"/>
            <a:r>
              <a:rPr lang="it-IT" noProof="0"/>
              <a:t>Fare clic per modificare lo stile del titolo dello schema</a:t>
            </a:r>
            <a:endParaRPr lang="it-IT" noProof="0" dirty="0"/>
          </a:p>
        </p:txBody>
      </p:sp>
      <p:sp>
        <p:nvSpPr>
          <p:cNvPr id="3" name="Segnaposto immagine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it-IT" noProof="0" dirty="0"/>
              <a:t>Fare clic sull'icona per inserire un'immagine</a:t>
            </a:r>
          </a:p>
        </p:txBody>
      </p:sp>
      <p:sp>
        <p:nvSpPr>
          <p:cNvPr id="4" name="Segnaposto testo 3"/>
          <p:cNvSpPr>
            <a:spLocks noGrp="1"/>
          </p:cNvSpPr>
          <p:nvPr>
            <p:ph type="body" sz="half" idx="2"/>
          </p:nvPr>
        </p:nvSpPr>
        <p:spPr>
          <a:xfrm>
            <a:off x="1473698" y="2679699"/>
            <a:ext cx="4588094" cy="3135695"/>
          </a:xfrm>
        </p:spPr>
        <p:txBody>
          <a:bodyPr rtlCol="0"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gli stili del testo dello schema</a:t>
            </a:r>
          </a:p>
        </p:txBody>
      </p:sp>
      <p:sp>
        <p:nvSpPr>
          <p:cNvPr id="5" name="Segnaposto data 4"/>
          <p:cNvSpPr>
            <a:spLocks noGrp="1"/>
          </p:cNvSpPr>
          <p:nvPr>
            <p:ph type="dt" sz="half" idx="10"/>
          </p:nvPr>
        </p:nvSpPr>
        <p:spPr/>
        <p:txBody>
          <a:bodyPr rtlCol="0"/>
          <a:lstStyle/>
          <a:p>
            <a:pPr rtl="0"/>
            <a:fld id="{3907B06D-763E-4405-9BAD-7DE5E79BD4A9}" type="datetime1">
              <a:rPr lang="it-IT" noProof="0" smtClean="0"/>
              <a:t>13/02/2024</a:t>
            </a:fld>
            <a:endParaRPr lang="it-IT" noProof="0" dirty="0"/>
          </a:p>
        </p:txBody>
      </p:sp>
      <p:sp>
        <p:nvSpPr>
          <p:cNvPr id="6" name="Segnaposto piè di pagina 5"/>
          <p:cNvSpPr>
            <a:spLocks noGrp="1"/>
          </p:cNvSpPr>
          <p:nvPr>
            <p:ph type="ftr" sz="quarter" idx="11"/>
          </p:nvPr>
        </p:nvSpPr>
        <p:spPr/>
        <p:txBody>
          <a:bodyPr rtlCol="0"/>
          <a:lstStyle/>
          <a:p>
            <a:pPr algn="l" rtl="0"/>
            <a:endParaRPr lang="it-IT" noProof="0" dirty="0"/>
          </a:p>
        </p:txBody>
      </p:sp>
      <p:sp>
        <p:nvSpPr>
          <p:cNvPr id="7" name="Segnaposto numero diapositiva 6"/>
          <p:cNvSpPr>
            <a:spLocks noGrp="1"/>
          </p:cNvSpPr>
          <p:nvPr>
            <p:ph type="sldNum" sz="quarter" idx="12"/>
          </p:nvPr>
        </p:nvSpPr>
        <p:spPr/>
        <p:txBody>
          <a:bodyPr rtlCol="0"/>
          <a:lstStyle/>
          <a:p>
            <a:pPr rtl="0"/>
            <a:fld id="{3A98EE3D-8CD1-4C3F-BD1C-C98C9596463C}" type="slidenum">
              <a:rPr lang="it-IT" noProof="0" smtClean="0"/>
              <a:t>‹N›</a:t>
            </a:fld>
            <a:endParaRPr lang="it-IT" noProof="0"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pPr rtl="0"/>
            <a:r>
              <a:rPr lang="it-IT" noProof="0" dirty="0"/>
              <a:t>Fare clic per modificare lo stile del titolo</a:t>
            </a:r>
          </a:p>
        </p:txBody>
      </p:sp>
      <p:sp>
        <p:nvSpPr>
          <p:cNvPr id="3" name="Segnaposto testo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rtl="0"/>
            <a:r>
              <a:rPr lang="it-IT" noProof="0" dirty="0"/>
              <a:t>Fare clic per modificare gli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pPr rtl="0"/>
            <a:fld id="{91637636-B1F9-4ACF-A85F-2E09AC1D2476}" type="datetime1">
              <a:rPr lang="it-IT" noProof="0" smtClean="0"/>
              <a:t>13/02/2024</a:t>
            </a:fld>
            <a:endParaRPr lang="it-IT" noProof="0" dirty="0"/>
          </a:p>
        </p:txBody>
      </p:sp>
      <p:sp>
        <p:nvSpPr>
          <p:cNvPr id="5" name="Segnaposto piè di pagina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pPr rtl="0"/>
            <a:endParaRPr lang="it-IT" noProof="0" dirty="0"/>
          </a:p>
        </p:txBody>
      </p:sp>
      <p:sp>
        <p:nvSpPr>
          <p:cNvPr id="6" name="Segnaposto numero diapositiva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pPr rtl="0"/>
            <a:fld id="{3A98EE3D-8CD1-4C3F-BD1C-C98C9596463C}" type="slidenum">
              <a:rPr lang="it-IT" noProof="0" smtClean="0"/>
              <a:t>‹N›</a:t>
            </a:fld>
            <a:endParaRPr lang="it-IT" noProof="0"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33.xml"/><Relationship Id="rId3" Type="http://schemas.openxmlformats.org/officeDocument/2006/relationships/image" Target="../media/image1.jpeg"/><Relationship Id="rId7" Type="http://schemas.openxmlformats.org/officeDocument/2006/relationships/slide" Target="slide16.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slide" Target="slide4.xml"/><Relationship Id="rId5" Type="http://schemas.openxmlformats.org/officeDocument/2006/relationships/slide" Target="slide2.xml"/><Relationship Id="rId4" Type="http://schemas.openxmlformats.org/officeDocument/2006/relationships/image" Target="../media/image6.jpeg"/><Relationship Id="rId9" Type="http://schemas.openxmlformats.org/officeDocument/2006/relationships/slide" Target="slide47.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0.svg"/><Relationship Id="rId2" Type="http://schemas.openxmlformats.org/officeDocument/2006/relationships/slide" Target="slide3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10.sv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slide" Target="slide39.xml"/><Relationship Id="rId7" Type="http://schemas.openxmlformats.org/officeDocument/2006/relationships/image" Target="../media/image10.sv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40.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10.sv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32.png"/><Relationship Id="rId7" Type="http://schemas.openxmlformats.org/officeDocument/2006/relationships/image" Target="../media/image9.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8.xml"/><Relationship Id="rId5" Type="http://schemas.openxmlformats.org/officeDocument/2006/relationships/image" Target="../media/image10.sv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2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10.sv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2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39.png"/><Relationship Id="rId7" Type="http://schemas.openxmlformats.org/officeDocument/2006/relationships/image" Target="../media/image9.png"/><Relationship Id="rId2" Type="http://schemas.openxmlformats.org/officeDocument/2006/relationships/slide" Target="slide42.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2" Type="http://schemas.openxmlformats.org/officeDocument/2006/relationships/slide" Target="slide4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10.sv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9.png"/><Relationship Id="rId3" Type="http://schemas.openxmlformats.org/officeDocument/2006/relationships/image" Target="../media/image1.jpeg"/><Relationship Id="rId7" Type="http://schemas.openxmlformats.org/officeDocument/2006/relationships/image" Target="../media/image14.png"/><Relationship Id="rId12" Type="http://schemas.openxmlformats.org/officeDocument/2006/relationships/image" Target="../media/image8.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7.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jpeg"/><Relationship Id="rId9" Type="http://schemas.openxmlformats.org/officeDocument/2006/relationships/image" Target="../media/image16.png"/><Relationship Id="rId14" Type="http://schemas.openxmlformats.org/officeDocument/2006/relationships/image" Target="../media/image10.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50.pn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10.sv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10.sv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10.sv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10.sv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10.sv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10.sv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10.sv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10.sv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10.sv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10.sv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67.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10.svg"/><Relationship Id="rId4" Type="http://schemas.openxmlformats.org/officeDocument/2006/relationships/image" Target="../media/image9.png"/></Relationships>
</file>

<file path=ppt/slides/_rels/slide45.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6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10.svg"/><Relationship Id="rId4" Type="http://schemas.openxmlformats.org/officeDocument/2006/relationships/image" Target="../media/image9.png"/></Relationships>
</file>

<file path=ppt/slides/_rels/slide46.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71.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10.svg"/><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9.png"/><Relationship Id="rId7" Type="http://schemas.openxmlformats.org/officeDocument/2006/relationships/image" Target="../media/image9.png"/><Relationship Id="rId2" Type="http://schemas.openxmlformats.org/officeDocument/2006/relationships/slide" Target="slide34.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0.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10.svg"/><Relationship Id="rId2" Type="http://schemas.openxmlformats.org/officeDocument/2006/relationships/slide" Target="slide3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0.svg"/><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185463"/>
            <a:ext cx="12192001" cy="6857990"/>
          </a:xfrm>
          <a:prstGeom prst="rect">
            <a:avLst/>
          </a:prstGeom>
        </p:spPr>
      </p:pic>
      <p:sp>
        <p:nvSpPr>
          <p:cNvPr id="4" name="Rettangolo 3">
            <a:hlinkClick r:id="rId5" action="ppaction://hlinksldjump"/>
            <a:extLst>
              <a:ext uri="{FF2B5EF4-FFF2-40B4-BE49-F238E27FC236}">
                <a16:creationId xmlns:a16="http://schemas.microsoft.com/office/drawing/2014/main" id="{3C29A4FB-4A12-5A64-4B3D-6676A7A34062}"/>
              </a:ext>
            </a:extLst>
          </p:cNvPr>
          <p:cNvSpPr/>
          <p:nvPr/>
        </p:nvSpPr>
        <p:spPr>
          <a:xfrm>
            <a:off x="1498444" y="1420484"/>
            <a:ext cx="4100418" cy="69011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it-IT" dirty="0"/>
          </a:p>
        </p:txBody>
      </p:sp>
      <p:sp>
        <p:nvSpPr>
          <p:cNvPr id="6" name="Rettangolo 5">
            <a:hlinkClick r:id="rId6" action="ppaction://hlinksldjump"/>
            <a:extLst>
              <a:ext uri="{FF2B5EF4-FFF2-40B4-BE49-F238E27FC236}">
                <a16:creationId xmlns:a16="http://schemas.microsoft.com/office/drawing/2014/main" id="{CFD88D62-B177-00A8-9F98-2097313FC670}"/>
              </a:ext>
            </a:extLst>
          </p:cNvPr>
          <p:cNvSpPr/>
          <p:nvPr/>
        </p:nvSpPr>
        <p:spPr>
          <a:xfrm>
            <a:off x="1498444" y="2332008"/>
            <a:ext cx="4100418" cy="69011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it-IT" dirty="0"/>
          </a:p>
        </p:txBody>
      </p:sp>
      <p:sp>
        <p:nvSpPr>
          <p:cNvPr id="7" name="Rettangolo 6">
            <a:hlinkClick r:id="rId7" action="ppaction://hlinksldjump"/>
            <a:extLst>
              <a:ext uri="{FF2B5EF4-FFF2-40B4-BE49-F238E27FC236}">
                <a16:creationId xmlns:a16="http://schemas.microsoft.com/office/drawing/2014/main" id="{B77712CA-6405-92DD-6D28-F50E3AACC54E}"/>
              </a:ext>
            </a:extLst>
          </p:cNvPr>
          <p:cNvSpPr/>
          <p:nvPr/>
        </p:nvSpPr>
        <p:spPr>
          <a:xfrm>
            <a:off x="1498444" y="3243532"/>
            <a:ext cx="4100418" cy="69011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it-IT" dirty="0"/>
          </a:p>
        </p:txBody>
      </p:sp>
      <p:sp>
        <p:nvSpPr>
          <p:cNvPr id="8" name="Rettangolo 7">
            <a:hlinkClick r:id="rId8" action="ppaction://hlinksldjump"/>
            <a:extLst>
              <a:ext uri="{FF2B5EF4-FFF2-40B4-BE49-F238E27FC236}">
                <a16:creationId xmlns:a16="http://schemas.microsoft.com/office/drawing/2014/main" id="{852530A0-9AB5-F614-EE04-AD1FE9728AA1}"/>
              </a:ext>
            </a:extLst>
          </p:cNvPr>
          <p:cNvSpPr/>
          <p:nvPr/>
        </p:nvSpPr>
        <p:spPr>
          <a:xfrm>
            <a:off x="1498444" y="4155056"/>
            <a:ext cx="4100418" cy="69011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it-IT" dirty="0"/>
          </a:p>
        </p:txBody>
      </p:sp>
      <p:sp>
        <p:nvSpPr>
          <p:cNvPr id="10" name="CasellaDiTesto 9">
            <a:hlinkClick r:id="rId7" action="ppaction://hlinksldjump"/>
            <a:extLst>
              <a:ext uri="{FF2B5EF4-FFF2-40B4-BE49-F238E27FC236}">
                <a16:creationId xmlns:a16="http://schemas.microsoft.com/office/drawing/2014/main" id="{A1CF3837-B51A-540D-AA16-85FCE41D7D61}"/>
              </a:ext>
            </a:extLst>
          </p:cNvPr>
          <p:cNvSpPr txBox="1"/>
          <p:nvPr/>
        </p:nvSpPr>
        <p:spPr>
          <a:xfrm>
            <a:off x="1656272" y="3447304"/>
            <a:ext cx="3630103" cy="369332"/>
          </a:xfrm>
          <a:prstGeom prst="rect">
            <a:avLst/>
          </a:prstGeom>
          <a:noFill/>
        </p:spPr>
        <p:txBody>
          <a:bodyPr wrap="square" rtlCol="0">
            <a:spAutoFit/>
          </a:bodyPr>
          <a:lstStyle/>
          <a:p>
            <a:r>
              <a:rPr lang="it-IT" dirty="0"/>
              <a:t>Algoritmo di Barnes-Hut</a:t>
            </a:r>
          </a:p>
        </p:txBody>
      </p:sp>
      <p:sp>
        <p:nvSpPr>
          <p:cNvPr id="11" name="CasellaDiTesto 10">
            <a:hlinkClick r:id="rId6" action="ppaction://hlinksldjump"/>
            <a:extLst>
              <a:ext uri="{FF2B5EF4-FFF2-40B4-BE49-F238E27FC236}">
                <a16:creationId xmlns:a16="http://schemas.microsoft.com/office/drawing/2014/main" id="{9170BB27-F862-4946-B37A-4536CB36D009}"/>
              </a:ext>
            </a:extLst>
          </p:cNvPr>
          <p:cNvSpPr txBox="1"/>
          <p:nvPr/>
        </p:nvSpPr>
        <p:spPr>
          <a:xfrm>
            <a:off x="1656272" y="2492398"/>
            <a:ext cx="2242868" cy="646331"/>
          </a:xfrm>
          <a:prstGeom prst="rect">
            <a:avLst/>
          </a:prstGeom>
          <a:noFill/>
        </p:spPr>
        <p:txBody>
          <a:bodyPr wrap="square" rtlCol="0">
            <a:spAutoFit/>
          </a:bodyPr>
          <a:lstStyle/>
          <a:p>
            <a:r>
              <a:rPr lang="it-IT" dirty="0"/>
              <a:t>Metodo esaustivo</a:t>
            </a:r>
          </a:p>
          <a:p>
            <a:endParaRPr lang="it-IT" dirty="0"/>
          </a:p>
        </p:txBody>
      </p:sp>
      <p:sp>
        <p:nvSpPr>
          <p:cNvPr id="12" name="CasellaDiTesto 11">
            <a:hlinkClick r:id="rId8" action="ppaction://hlinksldjump"/>
            <a:extLst>
              <a:ext uri="{FF2B5EF4-FFF2-40B4-BE49-F238E27FC236}">
                <a16:creationId xmlns:a16="http://schemas.microsoft.com/office/drawing/2014/main" id="{31B74D46-B694-1719-50D0-651F81B93DFE}"/>
              </a:ext>
            </a:extLst>
          </p:cNvPr>
          <p:cNvSpPr txBox="1"/>
          <p:nvPr/>
        </p:nvSpPr>
        <p:spPr>
          <a:xfrm>
            <a:off x="1656272" y="4286306"/>
            <a:ext cx="2303253" cy="369332"/>
          </a:xfrm>
          <a:prstGeom prst="rect">
            <a:avLst/>
          </a:prstGeom>
          <a:noFill/>
        </p:spPr>
        <p:txBody>
          <a:bodyPr wrap="square" rtlCol="0">
            <a:spAutoFit/>
          </a:bodyPr>
          <a:lstStyle/>
          <a:p>
            <a:r>
              <a:rPr lang="it-IT" dirty="0"/>
              <a:t>Test</a:t>
            </a:r>
          </a:p>
        </p:txBody>
      </p:sp>
      <p:sp>
        <p:nvSpPr>
          <p:cNvPr id="15" name="Rettangolo 14">
            <a:extLst>
              <a:ext uri="{FF2B5EF4-FFF2-40B4-BE49-F238E27FC236}">
                <a16:creationId xmlns:a16="http://schemas.microsoft.com/office/drawing/2014/main" id="{683903F2-0758-3C9D-FE18-7076B6E5DFC4}"/>
              </a:ext>
            </a:extLst>
          </p:cNvPr>
          <p:cNvSpPr/>
          <p:nvPr/>
        </p:nvSpPr>
        <p:spPr>
          <a:xfrm>
            <a:off x="6897776" y="1329101"/>
            <a:ext cx="3995309" cy="419979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it-IT" dirty="0"/>
          </a:p>
        </p:txBody>
      </p:sp>
      <p:sp>
        <p:nvSpPr>
          <p:cNvPr id="3" name="Sottotitolo 2">
            <a:extLst>
              <a:ext uri="{FF2B5EF4-FFF2-40B4-BE49-F238E27FC236}">
                <a16:creationId xmlns:a16="http://schemas.microsoft.com/office/drawing/2014/main" id="{DB93FB3F-A8D4-46D3-A1C6-C79C64563729}"/>
              </a:ext>
            </a:extLst>
          </p:cNvPr>
          <p:cNvSpPr>
            <a:spLocks noGrp="1"/>
          </p:cNvSpPr>
          <p:nvPr>
            <p:ph type="subTitle" idx="1"/>
          </p:nvPr>
        </p:nvSpPr>
        <p:spPr>
          <a:xfrm>
            <a:off x="9552323" y="4021347"/>
            <a:ext cx="1322714" cy="1026544"/>
          </a:xfrm>
        </p:spPr>
        <p:txBody>
          <a:bodyPr rtlCol="0">
            <a:normAutofit fontScale="70000" lnSpcReduction="20000"/>
          </a:bodyPr>
          <a:lstStyle/>
          <a:p>
            <a:pPr algn="l" rtl="0"/>
            <a:r>
              <a:rPr lang="it-IT" sz="2300" dirty="0"/>
              <a:t>A. Coppola</a:t>
            </a:r>
          </a:p>
          <a:p>
            <a:pPr algn="l" rtl="0"/>
            <a:r>
              <a:rPr lang="it-IT" dirty="0"/>
              <a:t>S. Bianco</a:t>
            </a:r>
          </a:p>
          <a:p>
            <a:pPr algn="l" rtl="0"/>
            <a:r>
              <a:rPr lang="it-IT" sz="2300" dirty="0"/>
              <a:t>F. D’Aprile</a:t>
            </a:r>
          </a:p>
        </p:txBody>
      </p:sp>
      <p:sp>
        <p:nvSpPr>
          <p:cNvPr id="2" name="Titolo 1">
            <a:extLst>
              <a:ext uri="{FF2B5EF4-FFF2-40B4-BE49-F238E27FC236}">
                <a16:creationId xmlns:a16="http://schemas.microsoft.com/office/drawing/2014/main" id="{0D1F047C-C727-42A7-85C5-68C5AA1B1A93}"/>
              </a:ext>
            </a:extLst>
          </p:cNvPr>
          <p:cNvSpPr>
            <a:spLocks noGrp="1"/>
          </p:cNvSpPr>
          <p:nvPr>
            <p:ph type="ctrTitle"/>
          </p:nvPr>
        </p:nvSpPr>
        <p:spPr>
          <a:xfrm>
            <a:off x="6897776" y="1724026"/>
            <a:ext cx="3977261" cy="1864562"/>
          </a:xfrm>
        </p:spPr>
        <p:txBody>
          <a:bodyPr rtlCol="0">
            <a:normAutofit/>
          </a:bodyPr>
          <a:lstStyle/>
          <a:p>
            <a:pPr algn="l"/>
            <a:r>
              <a:rPr lang="it-IT" sz="3200" dirty="0"/>
              <a:t>Parallelizzazione del problema degli N-Corpi</a:t>
            </a:r>
          </a:p>
        </p:txBody>
      </p:sp>
      <p:sp>
        <p:nvSpPr>
          <p:cNvPr id="16" name="Rettangolo 15">
            <a:hlinkClick r:id="rId9" action="ppaction://hlinksldjump"/>
            <a:extLst>
              <a:ext uri="{FF2B5EF4-FFF2-40B4-BE49-F238E27FC236}">
                <a16:creationId xmlns:a16="http://schemas.microsoft.com/office/drawing/2014/main" id="{0E794E68-E207-2131-D39A-E46A0B89EBA4}"/>
              </a:ext>
            </a:extLst>
          </p:cNvPr>
          <p:cNvSpPr/>
          <p:nvPr/>
        </p:nvSpPr>
        <p:spPr>
          <a:xfrm>
            <a:off x="1498443" y="5047891"/>
            <a:ext cx="4100418" cy="69011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it-IT" dirty="0"/>
          </a:p>
        </p:txBody>
      </p:sp>
      <p:sp>
        <p:nvSpPr>
          <p:cNvPr id="17" name="CasellaDiTesto 16">
            <a:hlinkClick r:id="rId9" action="ppaction://hlinksldjump"/>
            <a:extLst>
              <a:ext uri="{FF2B5EF4-FFF2-40B4-BE49-F238E27FC236}">
                <a16:creationId xmlns:a16="http://schemas.microsoft.com/office/drawing/2014/main" id="{7EA408A4-FD0A-6407-CCE3-C3E51A5D567E}"/>
              </a:ext>
            </a:extLst>
          </p:cNvPr>
          <p:cNvSpPr txBox="1"/>
          <p:nvPr/>
        </p:nvSpPr>
        <p:spPr>
          <a:xfrm>
            <a:off x="1656271" y="5179141"/>
            <a:ext cx="2303253" cy="369332"/>
          </a:xfrm>
          <a:prstGeom prst="rect">
            <a:avLst/>
          </a:prstGeom>
          <a:noFill/>
        </p:spPr>
        <p:txBody>
          <a:bodyPr wrap="square" rtlCol="0">
            <a:spAutoFit/>
          </a:bodyPr>
          <a:lstStyle/>
          <a:p>
            <a:r>
              <a:rPr lang="it-IT" dirty="0"/>
              <a:t>Conclusioni</a:t>
            </a:r>
          </a:p>
        </p:txBody>
      </p:sp>
      <p:sp>
        <p:nvSpPr>
          <p:cNvPr id="13" name="CasellaDiTesto 12">
            <a:hlinkClick r:id="rId5" action="ppaction://hlinksldjump"/>
            <a:extLst>
              <a:ext uri="{FF2B5EF4-FFF2-40B4-BE49-F238E27FC236}">
                <a16:creationId xmlns:a16="http://schemas.microsoft.com/office/drawing/2014/main" id="{5DE65131-AED5-0C01-9AEF-9A4517E43CFE}"/>
              </a:ext>
            </a:extLst>
          </p:cNvPr>
          <p:cNvSpPr txBox="1"/>
          <p:nvPr/>
        </p:nvSpPr>
        <p:spPr>
          <a:xfrm>
            <a:off x="1656271" y="1590219"/>
            <a:ext cx="2841084" cy="369332"/>
          </a:xfrm>
          <a:prstGeom prst="rect">
            <a:avLst/>
          </a:prstGeom>
          <a:noFill/>
        </p:spPr>
        <p:txBody>
          <a:bodyPr wrap="square" rtlCol="0">
            <a:spAutoFit/>
          </a:bodyPr>
          <a:lstStyle/>
          <a:p>
            <a:r>
              <a:rPr lang="it-IT" dirty="0"/>
              <a:t>Introduzione</a:t>
            </a:r>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4D2CE-3341-ED72-017D-867C0B397A30}"/>
            </a:ext>
          </a:extLst>
        </p:cNvPr>
        <p:cNvGrpSpPr/>
        <p:nvPr/>
      </p:nvGrpSpPr>
      <p:grpSpPr>
        <a:xfrm>
          <a:off x="0" y="0"/>
          <a:ext cx="0" cy="0"/>
          <a:chOff x="0" y="0"/>
          <a:chExt cx="0" cy="0"/>
        </a:xfrm>
      </p:grpSpPr>
      <p:sp>
        <p:nvSpPr>
          <p:cNvPr id="4" name="Titolo 1">
            <a:extLst>
              <a:ext uri="{FF2B5EF4-FFF2-40B4-BE49-F238E27FC236}">
                <a16:creationId xmlns:a16="http://schemas.microsoft.com/office/drawing/2014/main" id="{B948E002-05CA-BB67-837A-4F69E765CAAF}"/>
              </a:ext>
            </a:extLst>
          </p:cNvPr>
          <p:cNvSpPr txBox="1">
            <a:spLocks/>
          </p:cNvSpPr>
          <p:nvPr/>
        </p:nvSpPr>
        <p:spPr>
          <a:xfrm>
            <a:off x="716280" y="13341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Metodo esaustivo</a:t>
            </a:r>
          </a:p>
        </p:txBody>
      </p:sp>
      <p:sp>
        <p:nvSpPr>
          <p:cNvPr id="5" name="CasellaDiTesto 4">
            <a:extLst>
              <a:ext uri="{FF2B5EF4-FFF2-40B4-BE49-F238E27FC236}">
                <a16:creationId xmlns:a16="http://schemas.microsoft.com/office/drawing/2014/main" id="{474D522B-1989-1812-BAA2-C22671E5FC8E}"/>
              </a:ext>
            </a:extLst>
          </p:cNvPr>
          <p:cNvSpPr txBox="1"/>
          <p:nvPr/>
        </p:nvSpPr>
        <p:spPr>
          <a:xfrm>
            <a:off x="716279" y="1219200"/>
            <a:ext cx="8530358" cy="400110"/>
          </a:xfrm>
          <a:prstGeom prst="rect">
            <a:avLst/>
          </a:prstGeom>
          <a:noFill/>
        </p:spPr>
        <p:txBody>
          <a:bodyPr wrap="square" rtlCol="0">
            <a:spAutoFit/>
          </a:bodyPr>
          <a:lstStyle/>
          <a:p>
            <a:r>
              <a:rPr lang="it-IT" sz="2000" dirty="0"/>
              <a:t>Eliminazione completa del false sharing nella versione OpenMP</a:t>
            </a:r>
          </a:p>
        </p:txBody>
      </p:sp>
      <p:sp>
        <p:nvSpPr>
          <p:cNvPr id="6" name="CasellaDiTesto 5">
            <a:extLst>
              <a:ext uri="{FF2B5EF4-FFF2-40B4-BE49-F238E27FC236}">
                <a16:creationId xmlns:a16="http://schemas.microsoft.com/office/drawing/2014/main" id="{4012B218-D91F-63DA-A8EA-89716FC99AC4}"/>
              </a:ext>
            </a:extLst>
          </p:cNvPr>
          <p:cNvSpPr txBox="1"/>
          <p:nvPr/>
        </p:nvSpPr>
        <p:spPr>
          <a:xfrm>
            <a:off x="793102" y="1950098"/>
            <a:ext cx="5302898" cy="4524315"/>
          </a:xfrm>
          <a:prstGeom prst="rect">
            <a:avLst/>
          </a:prstGeom>
          <a:noFill/>
        </p:spPr>
        <p:txBody>
          <a:bodyPr wrap="square" rtlCol="0">
            <a:spAutoFit/>
          </a:bodyPr>
          <a:lstStyle/>
          <a:p>
            <a:r>
              <a:rPr lang="it-IT" dirty="0"/>
              <a:t>Difatti, poiché anche i corpi sono memorizzati in modo sequenziale nell’array bodies, potrebbe verificarsi il caso in cui due corpi siano caricati all’interno dello stesso blocco di cache, creando potenzialmente del false sharing.</a:t>
            </a:r>
          </a:p>
          <a:p>
            <a:endParaRPr lang="it-IT" dirty="0"/>
          </a:p>
          <a:p>
            <a:r>
              <a:rPr lang="it-IT" dirty="0"/>
              <a:t>Allora per ovviare ciò introduciamo tre array masses, positions e velocities al posto della struct bodies.</a:t>
            </a:r>
          </a:p>
          <a:p>
            <a:endParaRPr lang="it-IT" dirty="0"/>
          </a:p>
          <a:p>
            <a:r>
              <a:rPr lang="it-IT" dirty="0"/>
              <a:t>In tal modo, i valori dello stesso tipo (ossia massa, posizione e velocità) saranno adiacenti a loro, implicando che scrivere e leggere due tipi di valori contemporaneamente non vada a creare false sharing.</a:t>
            </a:r>
          </a:p>
          <a:p>
            <a:r>
              <a:rPr lang="it-IT" dirty="0"/>
              <a:t>(vedere i test </a:t>
            </a:r>
            <a:r>
              <a:rPr lang="it-IT" dirty="0">
                <a:solidFill>
                  <a:schemeClr val="tx2"/>
                </a:solidFill>
                <a:hlinkClick r:id="rId2" action="ppaction://hlinksldjump">
                  <a:extLst>
                    <a:ext uri="{A12FA001-AC4F-418D-AE19-62706E023703}">
                      <ahyp:hlinkClr xmlns:ahyp="http://schemas.microsoft.com/office/drawing/2018/hyperlinkcolor" val="tx"/>
                    </a:ext>
                  </a:extLst>
                </a:hlinkClick>
              </a:rPr>
              <a:t>qui</a:t>
            </a:r>
            <a:r>
              <a:rPr lang="it-IT" dirty="0"/>
              <a:t>)</a:t>
            </a:r>
          </a:p>
        </p:txBody>
      </p:sp>
      <p:pic>
        <p:nvPicPr>
          <p:cNvPr id="8" name="Immagine 7" descr="Immagine che contiene testo, schermata, Carattere&#10;&#10;Descrizione generata automaticamente">
            <a:extLst>
              <a:ext uri="{FF2B5EF4-FFF2-40B4-BE49-F238E27FC236}">
                <a16:creationId xmlns:a16="http://schemas.microsoft.com/office/drawing/2014/main" id="{9CD3E87E-84E4-DC19-3792-2607B866176D}"/>
              </a:ext>
            </a:extLst>
          </p:cNvPr>
          <p:cNvPicPr>
            <a:picLocks noChangeAspect="1"/>
          </p:cNvPicPr>
          <p:nvPr/>
        </p:nvPicPr>
        <p:blipFill>
          <a:blip r:embed="rId3"/>
          <a:stretch>
            <a:fillRect/>
          </a:stretch>
        </p:blipFill>
        <p:spPr>
          <a:xfrm>
            <a:off x="6301274" y="1950097"/>
            <a:ext cx="5242260" cy="4247317"/>
          </a:xfrm>
          <a:prstGeom prst="rect">
            <a:avLst/>
          </a:prstGeom>
        </p:spPr>
      </p:pic>
      <p:pic>
        <p:nvPicPr>
          <p:cNvPr id="2" name="Elemento grafico 1" descr="Home con riempimento a tinta unita">
            <a:hlinkClick r:id="" action="ppaction://hlinkshowjump?jump=firstslide"/>
            <a:extLst>
              <a:ext uri="{FF2B5EF4-FFF2-40B4-BE49-F238E27FC236}">
                <a16:creationId xmlns:a16="http://schemas.microsoft.com/office/drawing/2014/main" id="{90A4FFA1-DC5A-C594-D8A8-9486575FCE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7258" y="161670"/>
            <a:ext cx="535560" cy="535560"/>
          </a:xfrm>
          <a:prstGeom prst="rect">
            <a:avLst/>
          </a:prstGeom>
        </p:spPr>
      </p:pic>
      <p:pic>
        <p:nvPicPr>
          <p:cNvPr id="3" name="Elemento grafico 2" descr="Indietro con riempimento a tinta unita">
            <a:hlinkClick r:id="" action="ppaction://hlinkshowjump?jump=previousslide"/>
            <a:extLst>
              <a:ext uri="{FF2B5EF4-FFF2-40B4-BE49-F238E27FC236}">
                <a16:creationId xmlns:a16="http://schemas.microsoft.com/office/drawing/2014/main" id="{95045BE7-66AD-D30E-3C7F-4ABE8C7EB02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2901505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202D7706-8A80-9912-0065-43FAD9B17C05}"/>
              </a:ext>
            </a:extLst>
          </p:cNvPr>
          <p:cNvSpPr txBox="1">
            <a:spLocks/>
          </p:cNvSpPr>
          <p:nvPr/>
        </p:nvSpPr>
        <p:spPr>
          <a:xfrm>
            <a:off x="716280" y="13341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Metodo esaustivo</a:t>
            </a:r>
          </a:p>
        </p:txBody>
      </p:sp>
      <p:sp>
        <p:nvSpPr>
          <p:cNvPr id="5" name="CasellaDiTesto 4">
            <a:extLst>
              <a:ext uri="{FF2B5EF4-FFF2-40B4-BE49-F238E27FC236}">
                <a16:creationId xmlns:a16="http://schemas.microsoft.com/office/drawing/2014/main" id="{9F0C31E2-AF94-CC5F-52F5-192CEB12CF92}"/>
              </a:ext>
            </a:extLst>
          </p:cNvPr>
          <p:cNvSpPr txBox="1"/>
          <p:nvPr/>
        </p:nvSpPr>
        <p:spPr>
          <a:xfrm>
            <a:off x="716280" y="1219200"/>
            <a:ext cx="4267200" cy="400110"/>
          </a:xfrm>
          <a:prstGeom prst="rect">
            <a:avLst/>
          </a:prstGeom>
          <a:noFill/>
        </p:spPr>
        <p:txBody>
          <a:bodyPr wrap="square" rtlCol="0">
            <a:spAutoFit/>
          </a:bodyPr>
          <a:lstStyle/>
          <a:p>
            <a:r>
              <a:rPr lang="it-IT" sz="2000" dirty="0"/>
              <a:t>Implementazione tramite MPI</a:t>
            </a:r>
          </a:p>
        </p:txBody>
      </p:sp>
      <p:sp>
        <p:nvSpPr>
          <p:cNvPr id="6" name="CasellaDiTesto 5">
            <a:extLst>
              <a:ext uri="{FF2B5EF4-FFF2-40B4-BE49-F238E27FC236}">
                <a16:creationId xmlns:a16="http://schemas.microsoft.com/office/drawing/2014/main" id="{DB9AF5D6-0818-7B96-9062-9EE3C41C793D}"/>
              </a:ext>
            </a:extLst>
          </p:cNvPr>
          <p:cNvSpPr txBox="1"/>
          <p:nvPr/>
        </p:nvSpPr>
        <p:spPr>
          <a:xfrm>
            <a:off x="716280" y="1744824"/>
            <a:ext cx="9631369" cy="4801314"/>
          </a:xfrm>
          <a:prstGeom prst="rect">
            <a:avLst/>
          </a:prstGeom>
          <a:noFill/>
        </p:spPr>
        <p:txBody>
          <a:bodyPr wrap="square" rtlCol="0">
            <a:spAutoFit/>
          </a:bodyPr>
          <a:lstStyle/>
          <a:p>
            <a:r>
              <a:rPr lang="it-IT" dirty="0"/>
              <a:t>La libreria MPI permette di parallelizzare 	il programma creando processi separati a memoria distribuita. Ciò permette di non incorrere in </a:t>
            </a:r>
            <a:r>
              <a:rPr lang="it-IT" b="1" dirty="0"/>
              <a:t>false sharing </a:t>
            </a:r>
            <a:r>
              <a:rPr lang="it-IT" dirty="0"/>
              <a:t>e </a:t>
            </a:r>
            <a:r>
              <a:rPr lang="it-IT" b="1" dirty="0"/>
              <a:t>race condition </a:t>
            </a:r>
            <a:r>
              <a:rPr lang="it-IT" dirty="0"/>
              <a:t>impostando correttamente le comunicazioni tra processi.</a:t>
            </a:r>
          </a:p>
          <a:p>
            <a:endParaRPr lang="it-IT" b="1" dirty="0"/>
          </a:p>
          <a:p>
            <a:r>
              <a:rPr lang="it-IT" dirty="0"/>
              <a:t>Nel caso particolare in cui si volesse fare un solo step della simulazione (K=0) </a:t>
            </a:r>
          </a:p>
          <a:p>
            <a:r>
              <a:rPr lang="it-IT" dirty="0"/>
              <a:t>basterebbe implementare un sistema di comunicazioni All-To-One in cui i </a:t>
            </a:r>
          </a:p>
          <a:p>
            <a:r>
              <a:rPr lang="it-IT" dirty="0"/>
              <a:t>processi si dividono i corpi, calcolano le posizioni e le velocità e solo un processo</a:t>
            </a:r>
          </a:p>
          <a:p>
            <a:r>
              <a:rPr lang="it-IT" dirty="0"/>
              <a:t>(il master) raccoglie le informazioni scrivendole sul file output.</a:t>
            </a:r>
          </a:p>
          <a:p>
            <a:endParaRPr lang="it-IT" dirty="0"/>
          </a:p>
          <a:p>
            <a:r>
              <a:rPr lang="it-IT" dirty="0"/>
              <a:t>Generalmente però per K&gt;0 ogni processo deve sapere il risultato generato dagli altri per utilizzarlo nell’iterazione successiva. Possiamo riassumere il flusso del programma in questi step ripetendoli fino al raggiungimento dei k passi della simulazione:</a:t>
            </a:r>
          </a:p>
          <a:p>
            <a:endParaRPr lang="it-IT" dirty="0"/>
          </a:p>
          <a:p>
            <a:pPr marL="285750" indent="-285750">
              <a:buFont typeface="Arial" panose="020B0604020202020204" pitchFamily="34" charset="0"/>
              <a:buChar char="•"/>
            </a:pPr>
            <a:r>
              <a:rPr lang="it-IT" dirty="0"/>
              <a:t>Lettura del file contenente i dati in input </a:t>
            </a:r>
          </a:p>
          <a:p>
            <a:pPr marL="285750" indent="-285750">
              <a:buFont typeface="Arial" panose="020B0604020202020204" pitchFamily="34" charset="0"/>
              <a:buChar char="•"/>
            </a:pPr>
            <a:r>
              <a:rPr lang="it-IT" dirty="0"/>
              <a:t>Identificazione dei propri corpi</a:t>
            </a:r>
          </a:p>
          <a:p>
            <a:pPr marL="285750" indent="-285750">
              <a:buFont typeface="Arial" panose="020B0604020202020204" pitchFamily="34" charset="0"/>
              <a:buChar char="•"/>
            </a:pPr>
            <a:r>
              <a:rPr lang="it-IT" dirty="0"/>
              <a:t>Calcolo delle nuove posizioni</a:t>
            </a:r>
          </a:p>
          <a:p>
            <a:pPr marL="285750" indent="-285750">
              <a:buFont typeface="Arial" panose="020B0604020202020204" pitchFamily="34" charset="0"/>
              <a:buChar char="•"/>
            </a:pPr>
            <a:r>
              <a:rPr lang="it-IT" dirty="0"/>
              <a:t>Condivisione All-to-All dei risultati </a:t>
            </a:r>
          </a:p>
        </p:txBody>
      </p:sp>
      <p:pic>
        <p:nvPicPr>
          <p:cNvPr id="1026" name="Picture 2" descr="MPI Scatter, Gather, and Allgather · MPI Tutorial">
            <a:extLst>
              <a:ext uri="{FF2B5EF4-FFF2-40B4-BE49-F238E27FC236}">
                <a16:creationId xmlns:a16="http://schemas.microsoft.com/office/drawing/2014/main" id="{2CE02841-9249-78E4-FAA5-7544C4A312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47414" y="2588015"/>
            <a:ext cx="2667000" cy="1466850"/>
          </a:xfrm>
          <a:prstGeom prst="rect">
            <a:avLst/>
          </a:prstGeom>
          <a:noFill/>
          <a:extLst>
            <a:ext uri="{909E8E84-426E-40DD-AFC4-6F175D3DCCD1}">
              <a14:hiddenFill xmlns:a14="http://schemas.microsoft.com/office/drawing/2010/main">
                <a:solidFill>
                  <a:srgbClr val="FFFFFF"/>
                </a:solidFill>
              </a14:hiddenFill>
            </a:ext>
          </a:extLst>
        </p:spPr>
      </p:pic>
      <p:pic>
        <p:nvPicPr>
          <p:cNvPr id="2" name="Elemento grafico 1" descr="Home con riempimento a tinta unita">
            <a:hlinkClick r:id="" action="ppaction://hlinkshowjump?jump=firstslide"/>
            <a:extLst>
              <a:ext uri="{FF2B5EF4-FFF2-40B4-BE49-F238E27FC236}">
                <a16:creationId xmlns:a16="http://schemas.microsoft.com/office/drawing/2014/main" id="{E419B172-301F-B8B3-3B63-33ADC3ADE1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7258" y="161670"/>
            <a:ext cx="535560" cy="535560"/>
          </a:xfrm>
          <a:prstGeom prst="rect">
            <a:avLst/>
          </a:prstGeom>
        </p:spPr>
      </p:pic>
      <p:pic>
        <p:nvPicPr>
          <p:cNvPr id="3" name="Elemento grafico 2" descr="Indietro con riempimento a tinta unita">
            <a:hlinkClick r:id="" action="ppaction://hlinkshowjump?jump=previousslide"/>
            <a:extLst>
              <a:ext uri="{FF2B5EF4-FFF2-40B4-BE49-F238E27FC236}">
                <a16:creationId xmlns:a16="http://schemas.microsoft.com/office/drawing/2014/main" id="{412F2D8E-C4D3-2D7E-1AA4-3F80B42738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1167380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75BB1DE-9F07-E52C-FFF4-D333175AC8E8}"/>
              </a:ext>
            </a:extLst>
          </p:cNvPr>
          <p:cNvSpPr txBox="1">
            <a:spLocks/>
          </p:cNvSpPr>
          <p:nvPr/>
        </p:nvSpPr>
        <p:spPr>
          <a:xfrm>
            <a:off x="716280" y="13341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Metodo esaustivo</a:t>
            </a:r>
          </a:p>
        </p:txBody>
      </p:sp>
      <p:sp>
        <p:nvSpPr>
          <p:cNvPr id="5" name="CasellaDiTesto 4">
            <a:extLst>
              <a:ext uri="{FF2B5EF4-FFF2-40B4-BE49-F238E27FC236}">
                <a16:creationId xmlns:a16="http://schemas.microsoft.com/office/drawing/2014/main" id="{7A2A41C5-6535-C4F3-68DC-CEE18019D3FA}"/>
              </a:ext>
            </a:extLst>
          </p:cNvPr>
          <p:cNvSpPr txBox="1"/>
          <p:nvPr/>
        </p:nvSpPr>
        <p:spPr>
          <a:xfrm>
            <a:off x="716280" y="1219200"/>
            <a:ext cx="4267200" cy="400110"/>
          </a:xfrm>
          <a:prstGeom prst="rect">
            <a:avLst/>
          </a:prstGeom>
          <a:noFill/>
        </p:spPr>
        <p:txBody>
          <a:bodyPr wrap="square" rtlCol="0">
            <a:spAutoFit/>
          </a:bodyPr>
          <a:lstStyle/>
          <a:p>
            <a:r>
              <a:rPr lang="it-IT" sz="2000" dirty="0"/>
              <a:t>Implementazione tramite MPI</a:t>
            </a:r>
          </a:p>
        </p:txBody>
      </p:sp>
      <p:sp>
        <p:nvSpPr>
          <p:cNvPr id="6" name="CasellaDiTesto 5">
            <a:extLst>
              <a:ext uri="{FF2B5EF4-FFF2-40B4-BE49-F238E27FC236}">
                <a16:creationId xmlns:a16="http://schemas.microsoft.com/office/drawing/2014/main" id="{018A7EE2-598E-024E-38FD-A8F0777F2C3B}"/>
              </a:ext>
            </a:extLst>
          </p:cNvPr>
          <p:cNvSpPr txBox="1"/>
          <p:nvPr/>
        </p:nvSpPr>
        <p:spPr>
          <a:xfrm>
            <a:off x="643811" y="1884784"/>
            <a:ext cx="10258279" cy="3416320"/>
          </a:xfrm>
          <a:prstGeom prst="rect">
            <a:avLst/>
          </a:prstGeom>
          <a:noFill/>
        </p:spPr>
        <p:txBody>
          <a:bodyPr wrap="square" rtlCol="0">
            <a:spAutoFit/>
          </a:bodyPr>
          <a:lstStyle/>
          <a:p>
            <a:r>
              <a:rPr lang="it-IT" dirty="0"/>
              <a:t>Lettura in input dal file</a:t>
            </a:r>
          </a:p>
          <a:p>
            <a:r>
              <a:rPr lang="it-IT" dirty="0"/>
              <a:t>La lettura non causa problemi per la parallelizzazione perciò ogni processo legge dal file e riempie il proprio vettore dei corpi</a:t>
            </a:r>
          </a:p>
          <a:p>
            <a:endParaRPr lang="it-IT" dirty="0"/>
          </a:p>
          <a:p>
            <a:r>
              <a:rPr lang="it-IT" dirty="0"/>
              <a:t>Suddivisione dei corpi tra i processi</a:t>
            </a:r>
          </a:p>
          <a:p>
            <a:r>
              <a:rPr lang="it-IT" dirty="0"/>
              <a:t>Ogni processo calcola quanti corpi deve gestire e l’indice di inizio e fine della sua frazione del vettore. Dato che il vettore è identico per tutti può comunicare i suoi indici a tutti i processi per permettere la sincronizzazione tra loro.</a:t>
            </a:r>
          </a:p>
          <a:p>
            <a:endParaRPr lang="it-IT" dirty="0"/>
          </a:p>
          <a:p>
            <a:r>
              <a:rPr lang="it-IT" dirty="0"/>
              <a:t>per poter effettuare le comunicazioni, è necessario che ogni processo crei a priori i datatype MPI_Vec3D e MPI_Body del tutto equivalenti ai due struct utilizzati nella versione seriale, ma in grado di essere trattati dalle comunicazioni di MPI.</a:t>
            </a:r>
          </a:p>
        </p:txBody>
      </p:sp>
      <p:pic>
        <p:nvPicPr>
          <p:cNvPr id="2" name="Elemento grafico 1" descr="Home con riempimento a tinta unita">
            <a:hlinkClick r:id="" action="ppaction://hlinkshowjump?jump=firstslide"/>
            <a:extLst>
              <a:ext uri="{FF2B5EF4-FFF2-40B4-BE49-F238E27FC236}">
                <a16:creationId xmlns:a16="http://schemas.microsoft.com/office/drawing/2014/main" id="{ECA5DD60-00FE-EB33-7EE6-CF1468E568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7258" y="161670"/>
            <a:ext cx="535560" cy="535560"/>
          </a:xfrm>
          <a:prstGeom prst="rect">
            <a:avLst/>
          </a:prstGeom>
        </p:spPr>
      </p:pic>
      <p:pic>
        <p:nvPicPr>
          <p:cNvPr id="3" name="Elemento grafico 2" descr="Indietro con riempimento a tinta unita">
            <a:hlinkClick r:id="" action="ppaction://hlinkshowjump?jump=previousslide"/>
            <a:extLst>
              <a:ext uri="{FF2B5EF4-FFF2-40B4-BE49-F238E27FC236}">
                <a16:creationId xmlns:a16="http://schemas.microsoft.com/office/drawing/2014/main" id="{3261DA37-CBCB-C644-6DFA-B3D2BB74C6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54305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374AAD6-6E3E-906D-B1B4-4CB09F008F0A}"/>
              </a:ext>
            </a:extLst>
          </p:cNvPr>
          <p:cNvSpPr txBox="1">
            <a:spLocks/>
          </p:cNvSpPr>
          <p:nvPr/>
        </p:nvSpPr>
        <p:spPr>
          <a:xfrm>
            <a:off x="716280" y="13341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Metodo esaustivo</a:t>
            </a:r>
          </a:p>
        </p:txBody>
      </p:sp>
      <p:sp>
        <p:nvSpPr>
          <p:cNvPr id="5" name="CasellaDiTesto 4">
            <a:extLst>
              <a:ext uri="{FF2B5EF4-FFF2-40B4-BE49-F238E27FC236}">
                <a16:creationId xmlns:a16="http://schemas.microsoft.com/office/drawing/2014/main" id="{E156B287-46E8-188E-8F2F-468D5A78BB06}"/>
              </a:ext>
            </a:extLst>
          </p:cNvPr>
          <p:cNvSpPr txBox="1"/>
          <p:nvPr/>
        </p:nvSpPr>
        <p:spPr>
          <a:xfrm>
            <a:off x="716280" y="1219200"/>
            <a:ext cx="4267200" cy="400110"/>
          </a:xfrm>
          <a:prstGeom prst="rect">
            <a:avLst/>
          </a:prstGeom>
          <a:noFill/>
        </p:spPr>
        <p:txBody>
          <a:bodyPr wrap="square" rtlCol="0">
            <a:spAutoFit/>
          </a:bodyPr>
          <a:lstStyle/>
          <a:p>
            <a:r>
              <a:rPr lang="it-IT" sz="2000" dirty="0"/>
              <a:t>Implementazione tramite MPI</a:t>
            </a:r>
          </a:p>
        </p:txBody>
      </p:sp>
      <p:pic>
        <p:nvPicPr>
          <p:cNvPr id="7" name="Immagine 6" descr="Immagine che contiene testo, schermata, Carattere&#10;&#10;Descrizione generata automaticamente">
            <a:extLst>
              <a:ext uri="{FF2B5EF4-FFF2-40B4-BE49-F238E27FC236}">
                <a16:creationId xmlns:a16="http://schemas.microsoft.com/office/drawing/2014/main" id="{24D00C72-8F16-B05E-682A-5570C90CAD02}"/>
              </a:ext>
            </a:extLst>
          </p:cNvPr>
          <p:cNvPicPr>
            <a:picLocks noChangeAspect="1"/>
          </p:cNvPicPr>
          <p:nvPr/>
        </p:nvPicPr>
        <p:blipFill>
          <a:blip r:embed="rId2"/>
          <a:stretch>
            <a:fillRect/>
          </a:stretch>
        </p:blipFill>
        <p:spPr>
          <a:xfrm>
            <a:off x="6776085" y="1857474"/>
            <a:ext cx="4474845" cy="4005986"/>
          </a:xfrm>
          <a:prstGeom prst="rect">
            <a:avLst/>
          </a:prstGeom>
        </p:spPr>
      </p:pic>
      <p:pic>
        <p:nvPicPr>
          <p:cNvPr id="11" name="Immagine 10" descr="Immagine che contiene testo, schermata, software&#10;&#10;Descrizione generata automaticamente">
            <a:extLst>
              <a:ext uri="{FF2B5EF4-FFF2-40B4-BE49-F238E27FC236}">
                <a16:creationId xmlns:a16="http://schemas.microsoft.com/office/drawing/2014/main" id="{F8088AAA-061C-CEAF-A394-B7B8E7037EF0}"/>
              </a:ext>
            </a:extLst>
          </p:cNvPr>
          <p:cNvPicPr>
            <a:picLocks noChangeAspect="1"/>
          </p:cNvPicPr>
          <p:nvPr/>
        </p:nvPicPr>
        <p:blipFill>
          <a:blip r:embed="rId3"/>
          <a:stretch>
            <a:fillRect/>
          </a:stretch>
        </p:blipFill>
        <p:spPr>
          <a:xfrm>
            <a:off x="409575" y="1902817"/>
            <a:ext cx="5336985" cy="4005986"/>
          </a:xfrm>
          <a:prstGeom prst="rect">
            <a:avLst/>
          </a:prstGeom>
        </p:spPr>
      </p:pic>
      <p:sp>
        <p:nvSpPr>
          <p:cNvPr id="12" name="CasellaDiTesto 11">
            <a:extLst>
              <a:ext uri="{FF2B5EF4-FFF2-40B4-BE49-F238E27FC236}">
                <a16:creationId xmlns:a16="http://schemas.microsoft.com/office/drawing/2014/main" id="{803C73D7-03E7-D9CF-71D7-E814D9E895BD}"/>
              </a:ext>
            </a:extLst>
          </p:cNvPr>
          <p:cNvSpPr txBox="1"/>
          <p:nvPr/>
        </p:nvSpPr>
        <p:spPr>
          <a:xfrm>
            <a:off x="409575" y="5863460"/>
            <a:ext cx="4573905" cy="646331"/>
          </a:xfrm>
          <a:prstGeom prst="rect">
            <a:avLst/>
          </a:prstGeom>
          <a:noFill/>
        </p:spPr>
        <p:txBody>
          <a:bodyPr wrap="square" rtlCol="0">
            <a:spAutoFit/>
          </a:bodyPr>
          <a:lstStyle/>
          <a:p>
            <a:r>
              <a:rPr lang="it-IT" dirty="0"/>
              <a:t>Calcolo della frazione di corpi e comunicazione degli indici</a:t>
            </a:r>
          </a:p>
        </p:txBody>
      </p:sp>
      <p:sp>
        <p:nvSpPr>
          <p:cNvPr id="13" name="CasellaDiTesto 12">
            <a:extLst>
              <a:ext uri="{FF2B5EF4-FFF2-40B4-BE49-F238E27FC236}">
                <a16:creationId xmlns:a16="http://schemas.microsoft.com/office/drawing/2014/main" id="{B4C89BD2-5DBC-3FBC-6254-C311B69F96C1}"/>
              </a:ext>
            </a:extLst>
          </p:cNvPr>
          <p:cNvSpPr txBox="1"/>
          <p:nvPr/>
        </p:nvSpPr>
        <p:spPr>
          <a:xfrm>
            <a:off x="6677025" y="5863460"/>
            <a:ext cx="4573905" cy="646331"/>
          </a:xfrm>
          <a:prstGeom prst="rect">
            <a:avLst/>
          </a:prstGeom>
          <a:noFill/>
        </p:spPr>
        <p:txBody>
          <a:bodyPr wrap="square" rtlCol="0">
            <a:spAutoFit/>
          </a:bodyPr>
          <a:lstStyle/>
          <a:p>
            <a:r>
              <a:rPr lang="it-IT" dirty="0"/>
              <a:t>Creazione del datatype per la comunicazione tramite MPI</a:t>
            </a:r>
          </a:p>
        </p:txBody>
      </p:sp>
      <p:pic>
        <p:nvPicPr>
          <p:cNvPr id="2" name="Elemento grafico 1" descr="Home con riempimento a tinta unita">
            <a:hlinkClick r:id="" action="ppaction://hlinkshowjump?jump=firstslide"/>
            <a:extLst>
              <a:ext uri="{FF2B5EF4-FFF2-40B4-BE49-F238E27FC236}">
                <a16:creationId xmlns:a16="http://schemas.microsoft.com/office/drawing/2014/main" id="{9492CB32-E02C-C106-127D-C1F78B63D0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7258" y="161670"/>
            <a:ext cx="535560" cy="535560"/>
          </a:xfrm>
          <a:prstGeom prst="rect">
            <a:avLst/>
          </a:prstGeom>
        </p:spPr>
      </p:pic>
      <p:pic>
        <p:nvPicPr>
          <p:cNvPr id="3" name="Elemento grafico 2" descr="Indietro con riempimento a tinta unita">
            <a:hlinkClick r:id="" action="ppaction://hlinkshowjump?jump=previousslide"/>
            <a:extLst>
              <a:ext uri="{FF2B5EF4-FFF2-40B4-BE49-F238E27FC236}">
                <a16:creationId xmlns:a16="http://schemas.microsoft.com/office/drawing/2014/main" id="{5802C4ED-CCA4-D53C-9FEA-DC16D72132F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27615221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Segnaposto contenuto 8" descr="Immagine che contiene testo, schermata, Carattere, software&#10;&#10;Descrizione generata automaticamente">
            <a:extLst>
              <a:ext uri="{FF2B5EF4-FFF2-40B4-BE49-F238E27FC236}">
                <a16:creationId xmlns:a16="http://schemas.microsoft.com/office/drawing/2014/main" id="{E044E863-A175-B82C-DF57-ECF0F2C76E5E}"/>
              </a:ext>
            </a:extLst>
          </p:cNvPr>
          <p:cNvPicPr>
            <a:picLocks noGrp="1" noChangeAspect="1"/>
          </p:cNvPicPr>
          <p:nvPr>
            <p:ph idx="1"/>
          </p:nvPr>
        </p:nvPicPr>
        <p:blipFill>
          <a:blip r:embed="rId2"/>
          <a:stretch>
            <a:fillRect/>
          </a:stretch>
        </p:blipFill>
        <p:spPr>
          <a:xfrm>
            <a:off x="6090675" y="2143125"/>
            <a:ext cx="4890987" cy="3714750"/>
          </a:xfrm>
          <a:prstGeom prst="rect">
            <a:avLst/>
          </a:prstGeom>
        </p:spPr>
      </p:pic>
      <p:sp>
        <p:nvSpPr>
          <p:cNvPr id="5" name="Titolo 1">
            <a:extLst>
              <a:ext uri="{FF2B5EF4-FFF2-40B4-BE49-F238E27FC236}">
                <a16:creationId xmlns:a16="http://schemas.microsoft.com/office/drawing/2014/main" id="{A43D21DF-3F85-4D45-428E-24F25349D548}"/>
              </a:ext>
            </a:extLst>
          </p:cNvPr>
          <p:cNvSpPr txBox="1">
            <a:spLocks/>
          </p:cNvSpPr>
          <p:nvPr/>
        </p:nvSpPr>
        <p:spPr>
          <a:xfrm>
            <a:off x="716280" y="13341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Metodo esaustivo</a:t>
            </a:r>
          </a:p>
        </p:txBody>
      </p:sp>
      <p:sp>
        <p:nvSpPr>
          <p:cNvPr id="6" name="CasellaDiTesto 5">
            <a:extLst>
              <a:ext uri="{FF2B5EF4-FFF2-40B4-BE49-F238E27FC236}">
                <a16:creationId xmlns:a16="http://schemas.microsoft.com/office/drawing/2014/main" id="{03E0AF69-7988-8B7B-E85B-086C23043EAA}"/>
              </a:ext>
            </a:extLst>
          </p:cNvPr>
          <p:cNvSpPr txBox="1"/>
          <p:nvPr/>
        </p:nvSpPr>
        <p:spPr>
          <a:xfrm>
            <a:off x="716280" y="1219200"/>
            <a:ext cx="4267200" cy="400110"/>
          </a:xfrm>
          <a:prstGeom prst="rect">
            <a:avLst/>
          </a:prstGeom>
          <a:noFill/>
        </p:spPr>
        <p:txBody>
          <a:bodyPr wrap="square" rtlCol="0">
            <a:spAutoFit/>
          </a:bodyPr>
          <a:lstStyle/>
          <a:p>
            <a:r>
              <a:rPr lang="it-IT" sz="2000" dirty="0"/>
              <a:t>Implementazione tramite MPI</a:t>
            </a:r>
          </a:p>
        </p:txBody>
      </p:sp>
      <p:sp>
        <p:nvSpPr>
          <p:cNvPr id="7" name="CasellaDiTesto 6">
            <a:extLst>
              <a:ext uri="{FF2B5EF4-FFF2-40B4-BE49-F238E27FC236}">
                <a16:creationId xmlns:a16="http://schemas.microsoft.com/office/drawing/2014/main" id="{6FAA8D4E-8125-E3AD-D3FD-5D9BF26BA1C5}"/>
              </a:ext>
            </a:extLst>
          </p:cNvPr>
          <p:cNvSpPr txBox="1"/>
          <p:nvPr/>
        </p:nvSpPr>
        <p:spPr>
          <a:xfrm>
            <a:off x="716280" y="2143125"/>
            <a:ext cx="4890987" cy="3970318"/>
          </a:xfrm>
          <a:prstGeom prst="rect">
            <a:avLst/>
          </a:prstGeom>
          <a:noFill/>
        </p:spPr>
        <p:txBody>
          <a:bodyPr wrap="square" rtlCol="0">
            <a:spAutoFit/>
          </a:bodyPr>
          <a:lstStyle/>
          <a:p>
            <a:r>
              <a:rPr lang="it-IT" dirty="0"/>
              <a:t>Dopo aver settato correttamente il sistema si passa al calcolo vero e proprio delle posizioni. Al termine di ciò il master process scriverà il risultato in input.</a:t>
            </a:r>
          </a:p>
          <a:p>
            <a:endParaRPr lang="it-IT" dirty="0"/>
          </a:p>
          <a:p>
            <a:r>
              <a:rPr lang="it-IT" dirty="0"/>
              <a:t>Dato che la suddivisione dei corpi tra i processi potrebbe non essere equa, e’ necessario l’uso della funzione MPI_Allgheterv al posto di MPI_Allgheter poiché è più flessibile sul numero di blocchi da mandare così da non obbligarci ad inserire un padding. </a:t>
            </a:r>
          </a:p>
          <a:p>
            <a:endParaRPr lang="it-IT" dirty="0"/>
          </a:p>
          <a:p>
            <a:r>
              <a:rPr lang="it-IT" dirty="0"/>
              <a:t>(vedere i test </a:t>
            </a:r>
            <a:r>
              <a:rPr lang="it-IT" dirty="0">
                <a:solidFill>
                  <a:schemeClr val="tx2"/>
                </a:solidFill>
                <a:hlinkClick r:id="rId3" action="ppaction://hlinksldjump">
                  <a:extLst>
                    <a:ext uri="{A12FA001-AC4F-418D-AE19-62706E023703}">
                      <ahyp:hlinkClr xmlns:ahyp="http://schemas.microsoft.com/office/drawing/2018/hyperlinkcolor" val="tx"/>
                    </a:ext>
                  </a:extLst>
                </a:hlinkClick>
              </a:rPr>
              <a:t>qui</a:t>
            </a:r>
            <a:r>
              <a:rPr lang="it-IT" dirty="0"/>
              <a:t>)</a:t>
            </a:r>
          </a:p>
        </p:txBody>
      </p:sp>
      <p:pic>
        <p:nvPicPr>
          <p:cNvPr id="2" name="Elemento grafico 1" descr="Home con riempimento a tinta unita">
            <a:hlinkClick r:id="" action="ppaction://hlinkshowjump?jump=firstslide"/>
            <a:extLst>
              <a:ext uri="{FF2B5EF4-FFF2-40B4-BE49-F238E27FC236}">
                <a16:creationId xmlns:a16="http://schemas.microsoft.com/office/drawing/2014/main" id="{12342494-AEE5-2130-CE3B-740F216D6A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7258" y="161670"/>
            <a:ext cx="535560" cy="535560"/>
          </a:xfrm>
          <a:prstGeom prst="rect">
            <a:avLst/>
          </a:prstGeom>
        </p:spPr>
      </p:pic>
      <p:pic>
        <p:nvPicPr>
          <p:cNvPr id="3" name="Elemento grafico 2" descr="Indietro con riempimento a tinta unita">
            <a:hlinkClick r:id="" action="ppaction://hlinkshowjump?jump=previousslide"/>
            <a:extLst>
              <a:ext uri="{FF2B5EF4-FFF2-40B4-BE49-F238E27FC236}">
                <a16:creationId xmlns:a16="http://schemas.microsoft.com/office/drawing/2014/main" id="{6AC3174B-38CA-9861-DF9C-D12B899DB5E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2853345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AE06D193-DAB9-2042-6121-D7A0C60AE467}"/>
              </a:ext>
            </a:extLst>
          </p:cNvPr>
          <p:cNvSpPr>
            <a:spLocks noGrp="1"/>
          </p:cNvSpPr>
          <p:nvPr>
            <p:ph idx="1"/>
          </p:nvPr>
        </p:nvSpPr>
        <p:spPr>
          <a:xfrm>
            <a:off x="716280" y="1924051"/>
            <a:ext cx="10353762" cy="4800539"/>
          </a:xfrm>
        </p:spPr>
        <p:txBody>
          <a:bodyPr>
            <a:normAutofit/>
          </a:bodyPr>
          <a:lstStyle/>
          <a:p>
            <a:pPr marL="36900" indent="0">
              <a:buNone/>
            </a:pPr>
            <a:r>
              <a:rPr lang="it-IT" sz="2000" dirty="0"/>
              <a:t>Per ottimizzare l’esecuzione della versione MPI si possono ridurre i dati trasmessi tra i processi per «alleggerire» il sistema. Notiamo appunto che non tutte le informazioni sono interessanti per il calcolo della nuova posizione di un corpo. In particolare possono essere ignorate le trasmissioni di:</a:t>
            </a:r>
          </a:p>
          <a:p>
            <a:r>
              <a:rPr lang="it-IT" sz="2000" dirty="0"/>
              <a:t>Massa del corpo (rimane invariata)</a:t>
            </a:r>
          </a:p>
          <a:p>
            <a:r>
              <a:rPr lang="it-IT" sz="2000" dirty="0"/>
              <a:t>Vettore della velocità del corpo (non serve per calcolare la posizione degli altri)</a:t>
            </a:r>
          </a:p>
          <a:p>
            <a:pPr marL="36900" indent="0">
              <a:buNone/>
            </a:pPr>
            <a:r>
              <a:rPr lang="it-IT" sz="2000" dirty="0"/>
              <a:t>Perciò da un vettore da 7 double (3 di velocità, 3 di posizione e 1 di massa) la trasmissione di un corpo consiste in soli 3 double della posizione. </a:t>
            </a:r>
          </a:p>
          <a:p>
            <a:pPr marL="36900" indent="0">
              <a:buNone/>
            </a:pPr>
            <a:r>
              <a:rPr lang="it-IT" sz="2000" dirty="0"/>
              <a:t>(vedere i test </a:t>
            </a:r>
            <a:r>
              <a:rPr lang="it-IT" sz="2000" dirty="0">
                <a:hlinkClick r:id="rId2" action="ppaction://hlinksldjump">
                  <a:extLst>
                    <a:ext uri="{A12FA001-AC4F-418D-AE19-62706E023703}">
                      <ahyp:hlinkClr xmlns:ahyp="http://schemas.microsoft.com/office/drawing/2018/hyperlinkcolor" val="tx"/>
                    </a:ext>
                  </a:extLst>
                </a:hlinkClick>
              </a:rPr>
              <a:t>qui</a:t>
            </a:r>
            <a:r>
              <a:rPr lang="it-IT" sz="2000" dirty="0"/>
              <a:t>)</a:t>
            </a:r>
          </a:p>
        </p:txBody>
      </p:sp>
      <p:sp>
        <p:nvSpPr>
          <p:cNvPr id="4" name="Titolo 1">
            <a:extLst>
              <a:ext uri="{FF2B5EF4-FFF2-40B4-BE49-F238E27FC236}">
                <a16:creationId xmlns:a16="http://schemas.microsoft.com/office/drawing/2014/main" id="{B0799FBC-56CD-E531-A167-F050435D6D99}"/>
              </a:ext>
            </a:extLst>
          </p:cNvPr>
          <p:cNvSpPr txBox="1">
            <a:spLocks/>
          </p:cNvSpPr>
          <p:nvPr/>
        </p:nvSpPr>
        <p:spPr>
          <a:xfrm>
            <a:off x="716280" y="13341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Metodo esaustivo</a:t>
            </a:r>
          </a:p>
        </p:txBody>
      </p:sp>
      <p:sp>
        <p:nvSpPr>
          <p:cNvPr id="5" name="CasellaDiTesto 4">
            <a:extLst>
              <a:ext uri="{FF2B5EF4-FFF2-40B4-BE49-F238E27FC236}">
                <a16:creationId xmlns:a16="http://schemas.microsoft.com/office/drawing/2014/main" id="{7E371EFC-5E83-D9EE-3A00-CCB0618490B6}"/>
              </a:ext>
            </a:extLst>
          </p:cNvPr>
          <p:cNvSpPr txBox="1"/>
          <p:nvPr/>
        </p:nvSpPr>
        <p:spPr>
          <a:xfrm>
            <a:off x="716280" y="1219200"/>
            <a:ext cx="5725160" cy="400110"/>
          </a:xfrm>
          <a:prstGeom prst="rect">
            <a:avLst/>
          </a:prstGeom>
          <a:noFill/>
        </p:spPr>
        <p:txBody>
          <a:bodyPr wrap="square" rtlCol="0">
            <a:spAutoFit/>
          </a:bodyPr>
          <a:lstStyle/>
          <a:p>
            <a:r>
              <a:rPr lang="it-IT" sz="2000" dirty="0"/>
              <a:t>Ottimizzazione della versione MPI</a:t>
            </a:r>
          </a:p>
        </p:txBody>
      </p:sp>
      <p:pic>
        <p:nvPicPr>
          <p:cNvPr id="2" name="Elemento grafico 1" descr="Home con riempimento a tinta unita">
            <a:hlinkClick r:id="" action="ppaction://hlinkshowjump?jump=firstslide"/>
            <a:extLst>
              <a:ext uri="{FF2B5EF4-FFF2-40B4-BE49-F238E27FC236}">
                <a16:creationId xmlns:a16="http://schemas.microsoft.com/office/drawing/2014/main" id="{7D5FB4A9-B30D-889C-4DDE-6C9EA9F71A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7258" y="161670"/>
            <a:ext cx="535560" cy="535560"/>
          </a:xfrm>
          <a:prstGeom prst="rect">
            <a:avLst/>
          </a:prstGeom>
        </p:spPr>
      </p:pic>
      <p:pic>
        <p:nvPicPr>
          <p:cNvPr id="6" name="Elemento grafico 5" descr="Indietro con riempimento a tinta unita">
            <a:hlinkClick r:id="" action="ppaction://hlinkshowjump?jump=previousslide"/>
            <a:extLst>
              <a:ext uri="{FF2B5EF4-FFF2-40B4-BE49-F238E27FC236}">
                <a16:creationId xmlns:a16="http://schemas.microsoft.com/office/drawing/2014/main" id="{5750C48B-031D-2A08-2686-396D3617B1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1757800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739B63-5B3E-EE9C-A7FE-2D380A7C2222}"/>
              </a:ext>
            </a:extLst>
          </p:cNvPr>
          <p:cNvSpPr>
            <a:spLocks noGrp="1"/>
          </p:cNvSpPr>
          <p:nvPr>
            <p:ph type="title"/>
          </p:nvPr>
        </p:nvSpPr>
        <p:spPr/>
        <p:txBody>
          <a:bodyPr/>
          <a:lstStyle/>
          <a:p>
            <a:r>
              <a:rPr lang="it-IT" dirty="0"/>
              <a:t>Algoritmo di Barnes-Hut</a:t>
            </a:r>
          </a:p>
        </p:txBody>
      </p:sp>
      <p:sp>
        <p:nvSpPr>
          <p:cNvPr id="3" name="Segnaposto contenuto 2">
            <a:extLst>
              <a:ext uri="{FF2B5EF4-FFF2-40B4-BE49-F238E27FC236}">
                <a16:creationId xmlns:a16="http://schemas.microsoft.com/office/drawing/2014/main" id="{7B8C2C07-1921-1866-E9CE-6C1F16543838}"/>
              </a:ext>
            </a:extLst>
          </p:cNvPr>
          <p:cNvSpPr>
            <a:spLocks noGrp="1"/>
          </p:cNvSpPr>
          <p:nvPr>
            <p:ph idx="1"/>
          </p:nvPr>
        </p:nvSpPr>
        <p:spPr>
          <a:xfrm>
            <a:off x="913795" y="2076450"/>
            <a:ext cx="8897247" cy="3714749"/>
          </a:xfrm>
        </p:spPr>
        <p:txBody>
          <a:bodyPr>
            <a:normAutofit/>
          </a:bodyPr>
          <a:lstStyle/>
          <a:p>
            <a:pPr marL="36900" indent="0">
              <a:buNone/>
            </a:pPr>
            <a:r>
              <a:rPr lang="it-IT" sz="2000" dirty="0"/>
              <a:t>L’algoritmo di Barnes-Hut `e uno dei metodi di approssimazione più utilizzato per problema degli n corpi. I punti nello spazio vengono considerati come un piano cartesiano tridimensionale i cui assi x, y e z rappresentano rispettivamente la larghezza (Ovest-Est), l’altezza (Sopra-Sotto) e la profondità (Nord-Sud) dei corpi.</a:t>
            </a:r>
          </a:p>
          <a:p>
            <a:pPr marL="36900" indent="0">
              <a:buNone/>
            </a:pPr>
            <a:r>
              <a:rPr lang="it-IT" sz="2000" dirty="0"/>
              <a:t>Lo spazio occupato dai corpi viene rappresentato come un cubo di dimensioni </a:t>
            </a:r>
            <a:r>
              <a:rPr lang="it-IT" sz="2000" i="1" dirty="0"/>
              <a:t>l</a:t>
            </a:r>
            <a:r>
              <a:rPr lang="it-IT" sz="2000" dirty="0"/>
              <a:t> x </a:t>
            </a:r>
            <a:r>
              <a:rPr lang="it-IT" sz="2000" i="1" dirty="0"/>
              <a:t>l</a:t>
            </a:r>
            <a:r>
              <a:rPr lang="it-IT" sz="2000" dirty="0"/>
              <a:t> x </a:t>
            </a:r>
            <a:r>
              <a:rPr lang="it-IT" sz="2000" i="1" dirty="0"/>
              <a:t>l</a:t>
            </a:r>
            <a:r>
              <a:rPr lang="it-IT" sz="2000" dirty="0"/>
              <a:t> dove </a:t>
            </a:r>
            <a:r>
              <a:rPr lang="it-IT" sz="2000" i="1" dirty="0"/>
              <a:t>l </a:t>
            </a:r>
            <a:r>
              <a:rPr lang="it-IT" sz="2000" dirty="0"/>
              <a:t>è il doppio di: distanza massima dal centro di riferimento (0,0,0) e la distanza tra con i corpi.</a:t>
            </a:r>
            <a:endParaRPr lang="it-IT" sz="2000" i="1" dirty="0"/>
          </a:p>
        </p:txBody>
      </p:sp>
      <p:pic>
        <p:nvPicPr>
          <p:cNvPr id="4" name="Elemento grafico 3" descr="Home con riempimento a tinta unita">
            <a:hlinkClick r:id="" action="ppaction://hlinkshowjump?jump=firstslide"/>
            <a:extLst>
              <a:ext uri="{FF2B5EF4-FFF2-40B4-BE49-F238E27FC236}">
                <a16:creationId xmlns:a16="http://schemas.microsoft.com/office/drawing/2014/main" id="{37A9540A-A871-015E-DD9E-9A5A47F39B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7258" y="161670"/>
            <a:ext cx="535560" cy="535560"/>
          </a:xfrm>
          <a:prstGeom prst="rect">
            <a:avLst/>
          </a:prstGeom>
        </p:spPr>
      </p:pic>
      <p:pic>
        <p:nvPicPr>
          <p:cNvPr id="5" name="Elemento grafico 4" descr="Indietro con riempimento a tinta unita">
            <a:hlinkClick r:id="" action="ppaction://hlinkshowjump?jump=previousslide"/>
            <a:extLst>
              <a:ext uri="{FF2B5EF4-FFF2-40B4-BE49-F238E27FC236}">
                <a16:creationId xmlns:a16="http://schemas.microsoft.com/office/drawing/2014/main" id="{47FA951D-B603-D707-9256-B871E05257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7808" y="290985"/>
            <a:ext cx="444820" cy="444820"/>
          </a:xfrm>
          <a:prstGeom prst="rect">
            <a:avLst/>
          </a:prstGeom>
        </p:spPr>
      </p:pic>
      <p:pic>
        <p:nvPicPr>
          <p:cNvPr id="7" name="Immagine 6" descr="Immagine che contiene linea, diagramma&#10;&#10;Descrizione generata automaticamente">
            <a:extLst>
              <a:ext uri="{FF2B5EF4-FFF2-40B4-BE49-F238E27FC236}">
                <a16:creationId xmlns:a16="http://schemas.microsoft.com/office/drawing/2014/main" id="{C5FF95F8-96E6-664A-CD0D-9960320F58AD}"/>
              </a:ext>
            </a:extLst>
          </p:cNvPr>
          <p:cNvPicPr>
            <a:picLocks noChangeAspect="1"/>
          </p:cNvPicPr>
          <p:nvPr/>
        </p:nvPicPr>
        <p:blipFill>
          <a:blip r:embed="rId6"/>
          <a:stretch>
            <a:fillRect/>
          </a:stretch>
        </p:blipFill>
        <p:spPr>
          <a:xfrm>
            <a:off x="9811042" y="2076450"/>
            <a:ext cx="2143125" cy="2190750"/>
          </a:xfrm>
          <a:prstGeom prst="rect">
            <a:avLst/>
          </a:prstGeom>
        </p:spPr>
      </p:pic>
    </p:spTree>
    <p:extLst>
      <p:ext uri="{BB962C8B-B14F-4D97-AF65-F5344CB8AC3E}">
        <p14:creationId xmlns:p14="http://schemas.microsoft.com/office/powerpoint/2010/main" val="1031001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369998-2E70-C050-C749-C3A0D68A7AE1}"/>
              </a:ext>
            </a:extLst>
          </p:cNvPr>
          <p:cNvSpPr>
            <a:spLocks noGrp="1"/>
          </p:cNvSpPr>
          <p:nvPr>
            <p:ph type="title"/>
          </p:nvPr>
        </p:nvSpPr>
        <p:spPr/>
        <p:txBody>
          <a:bodyPr/>
          <a:lstStyle/>
          <a:p>
            <a:r>
              <a:rPr lang="it-IT" dirty="0"/>
              <a:t>Algoritmo di Barnes-Hut</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E3D5EF03-B16B-85FB-72EB-7FAA53545AD7}"/>
                  </a:ext>
                </a:extLst>
              </p:cNvPr>
              <p:cNvSpPr>
                <a:spLocks noGrp="1"/>
              </p:cNvSpPr>
              <p:nvPr>
                <p:ph idx="1"/>
              </p:nvPr>
            </p:nvSpPr>
            <p:spPr>
              <a:xfrm>
                <a:off x="913795" y="2076450"/>
                <a:ext cx="7203838" cy="3714749"/>
              </a:xfrm>
            </p:spPr>
            <p:txBody>
              <a:bodyPr>
                <a:normAutofit/>
              </a:bodyPr>
              <a:lstStyle/>
              <a:p>
                <a:pPr marL="36900" indent="0">
                  <a:buNone/>
                </a:pPr>
                <a:r>
                  <a:rPr lang="it-IT" sz="1800" dirty="0"/>
                  <a:t>Ogni cubo viene diviso in 8 sottocubi con lato </a:t>
                </a:r>
                <a14:m>
                  <m:oMath xmlns:m="http://schemas.openxmlformats.org/officeDocument/2006/math">
                    <m:f>
                      <m:fPr>
                        <m:ctrlPr>
                          <a:rPr lang="it-IT" sz="1800" i="1" smtClean="0">
                            <a:latin typeface="Cambria Math" panose="02040503050406030204" pitchFamily="18" charset="0"/>
                          </a:rPr>
                        </m:ctrlPr>
                      </m:fPr>
                      <m:num>
                        <m:r>
                          <a:rPr lang="it-IT" sz="1800" b="0" i="1" smtClean="0">
                            <a:latin typeface="Cambria Math" panose="02040503050406030204" pitchFamily="18" charset="0"/>
                          </a:rPr>
                          <m:t>𝑙</m:t>
                        </m:r>
                      </m:num>
                      <m:den>
                        <m:r>
                          <a:rPr lang="it-IT" sz="1800" b="0" i="1" smtClean="0">
                            <a:latin typeface="Cambria Math" panose="02040503050406030204" pitchFamily="18" charset="0"/>
                          </a:rPr>
                          <m:t>2</m:t>
                        </m:r>
                      </m:den>
                    </m:f>
                  </m:oMath>
                </a14:m>
                <a:r>
                  <a:rPr lang="it-IT" sz="1800" dirty="0"/>
                  <a:t>. Ogni sottocubo deve contenere un solo corpo, se così non fosse si procede a sezionare ulteriormente il sottocubo andando avanti in maniera ricorsiva. Una volta suddiviso lo spazio l’algoritmo procederà a calcolare gli </a:t>
                </a:r>
                <a:r>
                  <a:rPr lang="it-IT" sz="1800" b="1" dirty="0"/>
                  <a:t>pseudo-corpi </a:t>
                </a:r>
                <a:r>
                  <a:rPr lang="it-IT" sz="1800" dirty="0"/>
                  <a:t>ossia la posizione del cubo ricavata rispettivamente dal centro della di ogni corpo all’interno del cubo.</a:t>
                </a:r>
              </a:p>
              <a:p>
                <a:pPr marL="36900" indent="0">
                  <a:buNone/>
                </a:pPr>
                <a:endParaRPr lang="it-IT" sz="1800" b="1" dirty="0"/>
              </a:p>
              <a:p>
                <a:pPr marL="36900" indent="0">
                  <a:buNone/>
                </a:pPr>
                <a:endParaRPr lang="it-IT" sz="1800" dirty="0"/>
              </a:p>
            </p:txBody>
          </p:sp>
        </mc:Choice>
        <mc:Fallback xmlns="">
          <p:sp>
            <p:nvSpPr>
              <p:cNvPr id="3" name="Segnaposto contenuto 2">
                <a:extLst>
                  <a:ext uri="{FF2B5EF4-FFF2-40B4-BE49-F238E27FC236}">
                    <a16:creationId xmlns:a16="http://schemas.microsoft.com/office/drawing/2014/main" id="{E3D5EF03-B16B-85FB-72EB-7FAA53545AD7}"/>
                  </a:ext>
                </a:extLst>
              </p:cNvPr>
              <p:cNvSpPr>
                <a:spLocks noGrp="1" noRot="1" noChangeAspect="1" noMove="1" noResize="1" noEditPoints="1" noAdjustHandles="1" noChangeArrowheads="1" noChangeShapeType="1" noTextEdit="1"/>
              </p:cNvSpPr>
              <p:nvPr>
                <p:ph idx="1"/>
              </p:nvPr>
            </p:nvSpPr>
            <p:spPr>
              <a:xfrm>
                <a:off x="913795" y="2076450"/>
                <a:ext cx="7203838" cy="3714749"/>
              </a:xfrm>
              <a:blipFill>
                <a:blip r:embed="rId2"/>
                <a:stretch>
                  <a:fillRect/>
                </a:stretch>
              </a:blipFill>
            </p:spPr>
            <p:txBody>
              <a:bodyPr/>
              <a:lstStyle/>
              <a:p>
                <a:r>
                  <a:rPr lang="it-IT">
                    <a:noFill/>
                  </a:rPr>
                  <a:t> </a:t>
                </a:r>
              </a:p>
            </p:txBody>
          </p:sp>
        </mc:Fallback>
      </mc:AlternateContent>
      <p:pic>
        <p:nvPicPr>
          <p:cNvPr id="5" name="Immagine 4" descr="Immagine che contiene diagramma, quadrato, linea, Rettangolo&#10;&#10;Descrizione generata automaticamente">
            <a:extLst>
              <a:ext uri="{FF2B5EF4-FFF2-40B4-BE49-F238E27FC236}">
                <a16:creationId xmlns:a16="http://schemas.microsoft.com/office/drawing/2014/main" id="{886FA79E-E27C-7338-D1A2-D08DBACAE0DF}"/>
              </a:ext>
            </a:extLst>
          </p:cNvPr>
          <p:cNvPicPr>
            <a:picLocks noChangeAspect="1"/>
          </p:cNvPicPr>
          <p:nvPr/>
        </p:nvPicPr>
        <p:blipFill>
          <a:blip r:embed="rId3"/>
          <a:stretch>
            <a:fillRect/>
          </a:stretch>
        </p:blipFill>
        <p:spPr>
          <a:xfrm>
            <a:off x="8278240" y="1722885"/>
            <a:ext cx="3790476" cy="3542857"/>
          </a:xfrm>
          <a:prstGeom prst="rect">
            <a:avLst/>
          </a:prstGeom>
        </p:spPr>
      </p:pic>
      <p:sp>
        <p:nvSpPr>
          <p:cNvPr id="6" name="CasellaDiTesto 5">
            <a:extLst>
              <a:ext uri="{FF2B5EF4-FFF2-40B4-BE49-F238E27FC236}">
                <a16:creationId xmlns:a16="http://schemas.microsoft.com/office/drawing/2014/main" id="{FA10AA3D-61B4-1F90-5167-A54A3F931809}"/>
              </a:ext>
            </a:extLst>
          </p:cNvPr>
          <p:cNvSpPr txBox="1"/>
          <p:nvPr/>
        </p:nvSpPr>
        <p:spPr>
          <a:xfrm>
            <a:off x="8360228" y="5437634"/>
            <a:ext cx="3526971" cy="584775"/>
          </a:xfrm>
          <a:prstGeom prst="rect">
            <a:avLst/>
          </a:prstGeom>
          <a:noFill/>
        </p:spPr>
        <p:txBody>
          <a:bodyPr wrap="square" rtlCol="0">
            <a:spAutoFit/>
          </a:bodyPr>
          <a:lstStyle/>
          <a:p>
            <a:r>
              <a:rPr lang="it-IT" sz="1600" dirty="0"/>
              <a:t>Esempio bidimensionale della suddivisione</a:t>
            </a:r>
          </a:p>
        </p:txBody>
      </p:sp>
      <p:pic>
        <p:nvPicPr>
          <p:cNvPr id="8" name="Immagine 7">
            <a:extLst>
              <a:ext uri="{FF2B5EF4-FFF2-40B4-BE49-F238E27FC236}">
                <a16:creationId xmlns:a16="http://schemas.microsoft.com/office/drawing/2014/main" id="{265E7205-7133-6A48-8E13-EF58B5B293C7}"/>
              </a:ext>
            </a:extLst>
          </p:cNvPr>
          <p:cNvPicPr>
            <a:picLocks noChangeAspect="1"/>
          </p:cNvPicPr>
          <p:nvPr/>
        </p:nvPicPr>
        <p:blipFill>
          <a:blip r:embed="rId4"/>
          <a:stretch>
            <a:fillRect/>
          </a:stretch>
        </p:blipFill>
        <p:spPr>
          <a:xfrm>
            <a:off x="2763236" y="4286689"/>
            <a:ext cx="2354784" cy="617273"/>
          </a:xfrm>
          <a:prstGeom prst="rect">
            <a:avLst/>
          </a:prstGeom>
        </p:spPr>
      </p:pic>
      <p:sp>
        <p:nvSpPr>
          <p:cNvPr id="9" name="CasellaDiTesto 8">
            <a:extLst>
              <a:ext uri="{FF2B5EF4-FFF2-40B4-BE49-F238E27FC236}">
                <a16:creationId xmlns:a16="http://schemas.microsoft.com/office/drawing/2014/main" id="{2E85958D-BAEE-C8E6-5F76-173D0EEFC88C}"/>
              </a:ext>
            </a:extLst>
          </p:cNvPr>
          <p:cNvSpPr txBox="1"/>
          <p:nvPr/>
        </p:nvSpPr>
        <p:spPr>
          <a:xfrm>
            <a:off x="913794" y="5178490"/>
            <a:ext cx="7203837" cy="646331"/>
          </a:xfrm>
          <a:prstGeom prst="rect">
            <a:avLst/>
          </a:prstGeom>
          <a:noFill/>
        </p:spPr>
        <p:txBody>
          <a:bodyPr wrap="square" rtlCol="0">
            <a:spAutoFit/>
          </a:bodyPr>
          <a:lstStyle/>
          <a:p>
            <a:r>
              <a:rPr lang="it-IT" dirty="0"/>
              <a:t>E la massa del cubo che non è altro che la somma delle masse dei corpi presenti nel cubo</a:t>
            </a:r>
          </a:p>
        </p:txBody>
      </p:sp>
      <p:pic>
        <p:nvPicPr>
          <p:cNvPr id="10" name="Elemento grafico 9" descr="Home con riempimento a tinta unita">
            <a:hlinkClick r:id="" action="ppaction://hlinkshowjump?jump=firstslide"/>
            <a:extLst>
              <a:ext uri="{FF2B5EF4-FFF2-40B4-BE49-F238E27FC236}">
                <a16:creationId xmlns:a16="http://schemas.microsoft.com/office/drawing/2014/main" id="{C599C03F-57F7-F02B-5825-51E3490799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7258" y="161670"/>
            <a:ext cx="535560" cy="535560"/>
          </a:xfrm>
          <a:prstGeom prst="rect">
            <a:avLst/>
          </a:prstGeom>
        </p:spPr>
      </p:pic>
      <p:pic>
        <p:nvPicPr>
          <p:cNvPr id="11" name="Elemento grafico 10" descr="Indietro con riempimento a tinta unita">
            <a:hlinkClick r:id="" action="ppaction://hlinkshowjump?jump=previousslide"/>
            <a:extLst>
              <a:ext uri="{FF2B5EF4-FFF2-40B4-BE49-F238E27FC236}">
                <a16:creationId xmlns:a16="http://schemas.microsoft.com/office/drawing/2014/main" id="{B84CA7C3-D204-B483-4A0B-1CF1F5B82B3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2773099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9B803AA-030C-5D5B-535A-A20289544A06}"/>
              </a:ext>
            </a:extLst>
          </p:cNvPr>
          <p:cNvSpPr>
            <a:spLocks noGrp="1"/>
          </p:cNvSpPr>
          <p:nvPr>
            <p:ph type="title"/>
          </p:nvPr>
        </p:nvSpPr>
        <p:spPr>
          <a:xfrm>
            <a:off x="913795" y="255037"/>
            <a:ext cx="10353762" cy="1257300"/>
          </a:xfrm>
        </p:spPr>
        <p:txBody>
          <a:bodyPr/>
          <a:lstStyle/>
          <a:p>
            <a:r>
              <a:rPr lang="it-IT" dirty="0"/>
              <a:t>Algoritmo di Barnes-Hut</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7F330F1E-E385-1599-8226-E43A43B0AAD9}"/>
                  </a:ext>
                </a:extLst>
              </p:cNvPr>
              <p:cNvSpPr>
                <a:spLocks noGrp="1"/>
              </p:cNvSpPr>
              <p:nvPr>
                <p:ph idx="1"/>
              </p:nvPr>
            </p:nvSpPr>
            <p:spPr>
              <a:xfrm>
                <a:off x="913795" y="1512337"/>
                <a:ext cx="10353762" cy="5090626"/>
              </a:xfrm>
            </p:spPr>
            <p:txBody>
              <a:bodyPr>
                <a:normAutofit/>
              </a:bodyPr>
              <a:lstStyle/>
              <a:p>
                <a:pPr marL="36900" indent="0">
                  <a:buNone/>
                </a:pPr>
                <a:r>
                  <a:rPr lang="it-IT" dirty="0"/>
                  <a:t>Ora si procede a calcolare le interazioni tra i corpi. Il punto importante di questo algoritmo è che permette di approssimare una interazione con una interazione già calcolata per uno pseudo-corpo. Ciò si fa tramite un valore </a:t>
                </a:r>
                <a:r>
                  <a:rPr lang="el-GR" dirty="0"/>
                  <a:t>Θ</a:t>
                </a:r>
                <a:r>
                  <a:rPr lang="it-IT" dirty="0"/>
                  <a:t> dettato a priori. </a:t>
                </a:r>
              </a:p>
              <a:p>
                <a:pPr marL="36900" indent="0">
                  <a:buNone/>
                </a:pPr>
                <a:r>
                  <a:rPr lang="it-IT" dirty="0"/>
                  <a:t>Volendo calcolare l’interazione con un corpo b, si prende il suo pseudo-corpo(cubo) w e si calcola la distanza con vettoriale con w. Ora, prendendo s il lato del cubo di w, se </a:t>
                </a:r>
                <a14:m>
                  <m:oMath xmlns:m="http://schemas.openxmlformats.org/officeDocument/2006/math">
                    <m:f>
                      <m:fPr>
                        <m:ctrlPr>
                          <a:rPr lang="it-IT" i="1" smtClean="0">
                            <a:latin typeface="Cambria Math" panose="02040503050406030204" pitchFamily="18" charset="0"/>
                          </a:rPr>
                        </m:ctrlPr>
                      </m:fPr>
                      <m:num>
                        <m:r>
                          <a:rPr lang="it-IT" b="0" i="1" smtClean="0">
                            <a:latin typeface="Cambria Math" panose="02040503050406030204" pitchFamily="18" charset="0"/>
                          </a:rPr>
                          <m:t>𝑠</m:t>
                        </m:r>
                      </m:num>
                      <m:den>
                        <m:r>
                          <a:rPr lang="it-IT" b="0" i="1" smtClean="0">
                            <a:latin typeface="Cambria Math" panose="02040503050406030204" pitchFamily="18" charset="0"/>
                          </a:rPr>
                          <m:t>𝑑</m:t>
                        </m:r>
                      </m:den>
                    </m:f>
                  </m:oMath>
                </a14:m>
                <a:r>
                  <a:rPr lang="it-IT" dirty="0"/>
                  <a:t> &lt; </a:t>
                </a:r>
                <a:r>
                  <a:rPr lang="el-GR" dirty="0"/>
                  <a:t>Θ</a:t>
                </a:r>
                <a:r>
                  <a:rPr lang="it-IT" dirty="0"/>
                  <a:t> allora tutte le interazioni con i corpi all’interno del cubo possono essere approssimati all’interazione con lo pseudo-corpo. Altrimenti si continua ricorsivamente per i sottocubi.</a:t>
                </a:r>
              </a:p>
              <a:p>
                <a:pPr marL="36900" indent="0">
                  <a:buNone/>
                </a:pPr>
                <a:r>
                  <a:rPr lang="it-IT" dirty="0"/>
                  <a:t>L’approssimazione permette di risparmiare tantissime computazioni, portando il costo computazionale a O(n log n).</a:t>
                </a:r>
              </a:p>
            </p:txBody>
          </p:sp>
        </mc:Choice>
        <mc:Fallback xmlns="">
          <p:sp>
            <p:nvSpPr>
              <p:cNvPr id="3" name="Segnaposto contenuto 2">
                <a:extLst>
                  <a:ext uri="{FF2B5EF4-FFF2-40B4-BE49-F238E27FC236}">
                    <a16:creationId xmlns:a16="http://schemas.microsoft.com/office/drawing/2014/main" id="{7F330F1E-E385-1599-8226-E43A43B0AAD9}"/>
                  </a:ext>
                </a:extLst>
              </p:cNvPr>
              <p:cNvSpPr>
                <a:spLocks noGrp="1" noRot="1" noChangeAspect="1" noMove="1" noResize="1" noEditPoints="1" noAdjustHandles="1" noChangeArrowheads="1" noChangeShapeType="1" noTextEdit="1"/>
              </p:cNvSpPr>
              <p:nvPr>
                <p:ph idx="1"/>
              </p:nvPr>
            </p:nvSpPr>
            <p:spPr>
              <a:xfrm>
                <a:off x="913795" y="1512337"/>
                <a:ext cx="10353762" cy="5090626"/>
              </a:xfrm>
              <a:blipFill>
                <a:blip r:embed="rId2"/>
                <a:stretch>
                  <a:fillRect/>
                </a:stretch>
              </a:blipFill>
            </p:spPr>
            <p:txBody>
              <a:bodyPr/>
              <a:lstStyle/>
              <a:p>
                <a:r>
                  <a:rPr lang="it-IT">
                    <a:noFill/>
                  </a:rPr>
                  <a:t> </a:t>
                </a:r>
              </a:p>
            </p:txBody>
          </p:sp>
        </mc:Fallback>
      </mc:AlternateContent>
      <p:pic>
        <p:nvPicPr>
          <p:cNvPr id="4" name="Elemento grafico 3" descr="Home con riempimento a tinta unita">
            <a:hlinkClick r:id="" action="ppaction://hlinkshowjump?jump=firstslide"/>
            <a:extLst>
              <a:ext uri="{FF2B5EF4-FFF2-40B4-BE49-F238E27FC236}">
                <a16:creationId xmlns:a16="http://schemas.microsoft.com/office/drawing/2014/main" id="{F744EA63-B22B-17DC-6466-E75CE38DE2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7258" y="161670"/>
            <a:ext cx="535560" cy="535560"/>
          </a:xfrm>
          <a:prstGeom prst="rect">
            <a:avLst/>
          </a:prstGeom>
        </p:spPr>
      </p:pic>
      <p:pic>
        <p:nvPicPr>
          <p:cNvPr id="5" name="Elemento grafico 4" descr="Indietro con riempimento a tinta unita">
            <a:hlinkClick r:id="" action="ppaction://hlinkshowjump?jump=previousslide"/>
            <a:extLst>
              <a:ext uri="{FF2B5EF4-FFF2-40B4-BE49-F238E27FC236}">
                <a16:creationId xmlns:a16="http://schemas.microsoft.com/office/drawing/2014/main" id="{907168FA-EF56-43A5-D9E0-FC07811FDFC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2994660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F6D27F2-E684-07FA-62A3-B3AECE842FF0}"/>
              </a:ext>
            </a:extLst>
          </p:cNvPr>
          <p:cNvSpPr>
            <a:spLocks noGrp="1"/>
          </p:cNvSpPr>
          <p:nvPr>
            <p:ph type="title"/>
          </p:nvPr>
        </p:nvSpPr>
        <p:spPr/>
        <p:txBody>
          <a:bodyPr/>
          <a:lstStyle/>
          <a:p>
            <a:r>
              <a:rPr lang="it-IT" dirty="0"/>
              <a:t>Algoritmo di Barnes-Hut</a:t>
            </a:r>
          </a:p>
        </p:txBody>
      </p:sp>
      <p:sp>
        <p:nvSpPr>
          <p:cNvPr id="3" name="Segnaposto contenuto 2">
            <a:extLst>
              <a:ext uri="{FF2B5EF4-FFF2-40B4-BE49-F238E27FC236}">
                <a16:creationId xmlns:a16="http://schemas.microsoft.com/office/drawing/2014/main" id="{EC0CD1F7-F829-33FD-85CF-C474647F2C25}"/>
              </a:ext>
            </a:extLst>
          </p:cNvPr>
          <p:cNvSpPr>
            <a:spLocks noGrp="1"/>
          </p:cNvSpPr>
          <p:nvPr>
            <p:ph idx="1"/>
          </p:nvPr>
        </p:nvSpPr>
        <p:spPr>
          <a:xfrm>
            <a:off x="913795" y="2076450"/>
            <a:ext cx="10353762" cy="4171950"/>
          </a:xfrm>
        </p:spPr>
        <p:txBody>
          <a:bodyPr>
            <a:normAutofit fontScale="92500" lnSpcReduction="20000"/>
          </a:bodyPr>
          <a:lstStyle/>
          <a:p>
            <a:pPr marL="36900" indent="0">
              <a:buNone/>
            </a:pPr>
            <a:r>
              <a:rPr lang="it-IT" dirty="0"/>
              <a:t>E’ opportuno notare che la scelta del valore di </a:t>
            </a:r>
            <a:r>
              <a:rPr lang="el-GR" dirty="0"/>
              <a:t>Θ</a:t>
            </a:r>
            <a:r>
              <a:rPr lang="it-IT" dirty="0"/>
              <a:t> deve essere ben pensata. Poiché:</a:t>
            </a:r>
          </a:p>
          <a:p>
            <a:r>
              <a:rPr lang="it-IT" dirty="0"/>
              <a:t>Se </a:t>
            </a:r>
            <a:r>
              <a:rPr lang="el-GR" dirty="0"/>
              <a:t>Θ</a:t>
            </a:r>
            <a:r>
              <a:rPr lang="it-IT" dirty="0"/>
              <a:t> = 0: L’algoritmo non approssimerà mai il calcolo rendendo la computazione meno efficiente del metodo esaustivo</a:t>
            </a:r>
          </a:p>
          <a:p>
            <a:r>
              <a:rPr lang="it-IT" dirty="0"/>
              <a:t>Se </a:t>
            </a:r>
            <a:r>
              <a:rPr lang="el-GR" dirty="0"/>
              <a:t>Θ</a:t>
            </a:r>
            <a:r>
              <a:rPr lang="it-IT" dirty="0"/>
              <a:t> = 1: Le prestazioni risultano estremamente migliori del metodo esaustivo, tuttavia introducendo un errore di approssimazione rilevante</a:t>
            </a:r>
          </a:p>
          <a:p>
            <a:r>
              <a:rPr lang="it-IT" dirty="0"/>
              <a:t>Se </a:t>
            </a:r>
            <a:r>
              <a:rPr lang="el-GR" dirty="0"/>
              <a:t>Θ</a:t>
            </a:r>
            <a:r>
              <a:rPr lang="it-IT" dirty="0"/>
              <a:t> &gt; 1.25: Le prestazioni sono elevatissime ma generando dati invalidi dettati dalla esagerata approssimazione</a:t>
            </a:r>
          </a:p>
          <a:p>
            <a:endParaRPr lang="it-IT" dirty="0"/>
          </a:p>
          <a:p>
            <a:pPr marL="36900" indent="0">
              <a:buNone/>
            </a:pPr>
            <a:r>
              <a:rPr lang="it-IT" dirty="0"/>
              <a:t>Per questo motivo si è optato per l’uso di </a:t>
            </a:r>
            <a:r>
              <a:rPr lang="el-GR" dirty="0"/>
              <a:t>Θ</a:t>
            </a:r>
            <a:r>
              <a:rPr lang="it-IT" dirty="0"/>
              <a:t> = 0.5 che ci permette di avere prestazioni migliori rispetto al metodo esaustivo con errori di approssimazioni pari allo 0.0001%</a:t>
            </a:r>
          </a:p>
        </p:txBody>
      </p:sp>
      <p:pic>
        <p:nvPicPr>
          <p:cNvPr id="4" name="Elemento grafico 3" descr="Home con riempimento a tinta unita">
            <a:hlinkClick r:id="" action="ppaction://hlinkshowjump?jump=firstslide"/>
            <a:extLst>
              <a:ext uri="{FF2B5EF4-FFF2-40B4-BE49-F238E27FC236}">
                <a16:creationId xmlns:a16="http://schemas.microsoft.com/office/drawing/2014/main" id="{C2595A18-CF24-453F-AA91-7213A24F34A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7258" y="161670"/>
            <a:ext cx="535560" cy="535560"/>
          </a:xfrm>
          <a:prstGeom prst="rect">
            <a:avLst/>
          </a:prstGeom>
        </p:spPr>
      </p:pic>
      <p:pic>
        <p:nvPicPr>
          <p:cNvPr id="5" name="Elemento grafico 4" descr="Indietro con riempimento a tinta unita">
            <a:hlinkClick r:id="" action="ppaction://hlinkshowjump?jump=previousslide"/>
            <a:extLst>
              <a:ext uri="{FF2B5EF4-FFF2-40B4-BE49-F238E27FC236}">
                <a16:creationId xmlns:a16="http://schemas.microsoft.com/office/drawing/2014/main" id="{184F7AEA-CCB8-E681-AFFC-C045C5F21D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2509589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0F43B4-B09B-3BD1-F7B1-9314DEA8AA0B}"/>
              </a:ext>
            </a:extLst>
          </p:cNvPr>
          <p:cNvSpPr>
            <a:spLocks noGrp="1"/>
          </p:cNvSpPr>
          <p:nvPr>
            <p:ph type="title"/>
          </p:nvPr>
        </p:nvSpPr>
        <p:spPr/>
        <p:txBody>
          <a:bodyPr anchor="b">
            <a:normAutofit/>
          </a:bodyPr>
          <a:lstStyle/>
          <a:p>
            <a:r>
              <a:rPr lang="it-IT" dirty="0"/>
              <a:t>Introduzione</a:t>
            </a:r>
          </a:p>
        </p:txBody>
      </p:sp>
      <p:sp>
        <p:nvSpPr>
          <p:cNvPr id="8" name="Content Placeholder 2">
            <a:extLst>
              <a:ext uri="{FF2B5EF4-FFF2-40B4-BE49-F238E27FC236}">
                <a16:creationId xmlns:a16="http://schemas.microsoft.com/office/drawing/2014/main" id="{F4E511A2-E309-29D3-7FC1-67F994CF4D8C}"/>
              </a:ext>
            </a:extLst>
          </p:cNvPr>
          <p:cNvSpPr>
            <a:spLocks noGrp="1"/>
          </p:cNvSpPr>
          <p:nvPr>
            <p:ph idx="1"/>
          </p:nvPr>
        </p:nvSpPr>
        <p:spPr/>
        <p:txBody>
          <a:bodyPr/>
          <a:lstStyle/>
          <a:p>
            <a:pPr marL="36900" indent="0">
              <a:buNone/>
            </a:pPr>
            <a:r>
              <a:rPr lang="en-US" dirty="0"/>
              <a:t>Perciò il </a:t>
            </a:r>
            <a:r>
              <a:rPr lang="it-IT" dirty="0"/>
              <a:t>problema</a:t>
            </a:r>
            <a:r>
              <a:rPr lang="en-US" dirty="0"/>
              <a:t> degli n-</a:t>
            </a:r>
            <a:r>
              <a:rPr lang="it-IT" dirty="0"/>
              <a:t>corpi si occupa prevedere le forze interattive tra un gruppo di corpi in base alle loro proprietà orbitali quasi-stazionarie (posizione, velocità, massa e tempo).</a:t>
            </a:r>
            <a:r>
              <a:rPr lang="en-US" dirty="0"/>
              <a:t> In particolare:</a:t>
            </a:r>
          </a:p>
          <a:p>
            <a:pPr marL="36900" indent="0">
              <a:buNone/>
            </a:pPr>
            <a:r>
              <a:rPr lang="en-US" dirty="0"/>
              <a:t>Dati n corpi b</a:t>
            </a:r>
            <a:r>
              <a:rPr lang="en-US" baseline="-25000" dirty="0"/>
              <a:t>1 </a:t>
            </a:r>
            <a:r>
              <a:rPr lang="en-US" dirty="0"/>
              <a:t>… b</a:t>
            </a:r>
            <a:r>
              <a:rPr lang="en-US" baseline="-25000" dirty="0"/>
              <a:t>n </a:t>
            </a:r>
            <a:r>
              <a:rPr lang="en-US" dirty="0"/>
              <a:t>si ha che:</a:t>
            </a:r>
          </a:p>
          <a:p>
            <a:pPr marL="36900" indent="0">
              <a:buNone/>
            </a:pPr>
            <a:r>
              <a:rPr lang="en-US" dirty="0"/>
              <a:t>m</a:t>
            </a:r>
            <a:r>
              <a:rPr lang="en-US" baseline="-25000" dirty="0"/>
              <a:t>1</a:t>
            </a:r>
            <a:r>
              <a:rPr lang="en-US" dirty="0"/>
              <a:t>, … , m</a:t>
            </a:r>
            <a:r>
              <a:rPr lang="en-US" baseline="-25000" dirty="0"/>
              <a:t>n</a:t>
            </a:r>
            <a:r>
              <a:rPr lang="en-US" dirty="0"/>
              <a:t> sono le masse dei corpi</a:t>
            </a:r>
          </a:p>
          <a:p>
            <a:pPr marL="36900" indent="0">
              <a:buNone/>
            </a:pPr>
            <a:r>
              <a:rPr lang="it-IT" dirty="0"/>
              <a:t>→p</a:t>
            </a:r>
            <a:r>
              <a:rPr lang="it-IT" baseline="-25000" dirty="0"/>
              <a:t>1</a:t>
            </a:r>
            <a:r>
              <a:rPr lang="it-IT" dirty="0"/>
              <a:t>, ... , →p</a:t>
            </a:r>
            <a:r>
              <a:rPr lang="it-IT" baseline="-25000" dirty="0"/>
              <a:t>n</a:t>
            </a:r>
            <a:r>
              <a:rPr lang="it-IT" dirty="0"/>
              <a:t> sono i vettori della posizione dei corpi</a:t>
            </a:r>
          </a:p>
          <a:p>
            <a:pPr marL="36900" indent="0">
              <a:buNone/>
            </a:pPr>
            <a:r>
              <a:rPr lang="it-IT" dirty="0"/>
              <a:t>→v</a:t>
            </a:r>
            <a:r>
              <a:rPr lang="it-IT" baseline="-25000" dirty="0"/>
              <a:t>1</a:t>
            </a:r>
            <a:r>
              <a:rPr lang="it-IT" dirty="0"/>
              <a:t>, ... , →v</a:t>
            </a:r>
            <a:r>
              <a:rPr lang="it-IT" baseline="-25000" dirty="0"/>
              <a:t>n</a:t>
            </a:r>
            <a:r>
              <a:rPr lang="it-IT" dirty="0"/>
              <a:t> sono i vettori della velocità dei corpi</a:t>
            </a:r>
          </a:p>
          <a:p>
            <a:pPr marL="36900" indent="0">
              <a:buNone/>
            </a:pPr>
            <a:endParaRPr lang="it-IT" dirty="0"/>
          </a:p>
        </p:txBody>
      </p:sp>
      <p:sp>
        <p:nvSpPr>
          <p:cNvPr id="10" name="Text Placeholder 3">
            <a:extLst>
              <a:ext uri="{FF2B5EF4-FFF2-40B4-BE49-F238E27FC236}">
                <a16:creationId xmlns:a16="http://schemas.microsoft.com/office/drawing/2014/main" id="{6D688DC4-F0AE-2C5F-4591-97C48EE83DA6}"/>
              </a:ext>
            </a:extLst>
          </p:cNvPr>
          <p:cNvSpPr>
            <a:spLocks noGrp="1"/>
          </p:cNvSpPr>
          <p:nvPr>
            <p:ph type="body" sz="half" idx="2"/>
          </p:nvPr>
        </p:nvSpPr>
        <p:spPr>
          <a:xfrm>
            <a:off x="913795" y="2673350"/>
            <a:ext cx="3706889" cy="4063351"/>
          </a:xfrm>
        </p:spPr>
        <p:txBody>
          <a:bodyPr>
            <a:normAutofit/>
          </a:bodyPr>
          <a:lstStyle/>
          <a:p>
            <a:pPr algn="l"/>
            <a:r>
              <a:rPr lang="it-IT" sz="1800" dirty="0"/>
              <a:t>In fisica, il problema degli n-corpi corrisponde al problema inerente alla </a:t>
            </a:r>
            <a:r>
              <a:rPr lang="it-IT" sz="1800" b="1" dirty="0"/>
              <a:t>previsione dei movimenti</a:t>
            </a:r>
            <a:r>
              <a:rPr lang="it-IT" sz="1800" dirty="0"/>
              <a:t> individuali di un gruppo di oggetti celesti che interagiscono tra loro gravitazionalmente. Il problema degli n-corpi nella relatività generale è considerevolmente più difficile da risolvere a causa di fattori aggiuntivi come le distorsioni del tempo e dello spazio.</a:t>
            </a:r>
            <a:endParaRPr lang="en-US" sz="1800" dirty="0"/>
          </a:p>
        </p:txBody>
      </p:sp>
      <p:pic>
        <p:nvPicPr>
          <p:cNvPr id="6" name="Elemento grafico 5" descr="Home con riempimento a tinta unita">
            <a:hlinkClick r:id="" action="ppaction://hlinkshowjump?jump=firstslide"/>
            <a:extLst>
              <a:ext uri="{FF2B5EF4-FFF2-40B4-BE49-F238E27FC236}">
                <a16:creationId xmlns:a16="http://schemas.microsoft.com/office/drawing/2014/main" id="{10007B78-FF97-B157-B3BB-A33D937330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6320" y="307909"/>
            <a:ext cx="566057" cy="566057"/>
          </a:xfrm>
          <a:prstGeom prst="rect">
            <a:avLst/>
          </a:prstGeom>
        </p:spPr>
      </p:pic>
      <p:pic>
        <p:nvPicPr>
          <p:cNvPr id="14" name="Elemento grafico 13" descr="Indietro con riempimento a tinta unita">
            <a:hlinkClick r:id="" action="ppaction://hlinkshowjump?jump=previousslide"/>
            <a:extLst>
              <a:ext uri="{FF2B5EF4-FFF2-40B4-BE49-F238E27FC236}">
                <a16:creationId xmlns:a16="http://schemas.microsoft.com/office/drawing/2014/main" id="{7DB80A19-6491-9427-F0B2-75242B67C5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0263" y="326571"/>
            <a:ext cx="566057" cy="566057"/>
          </a:xfrm>
          <a:prstGeom prst="rect">
            <a:avLst/>
          </a:prstGeom>
        </p:spPr>
      </p:pic>
    </p:spTree>
    <p:extLst>
      <p:ext uri="{BB962C8B-B14F-4D97-AF65-F5344CB8AC3E}">
        <p14:creationId xmlns:p14="http://schemas.microsoft.com/office/powerpoint/2010/main" val="35730440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6BE3B0-88F0-52A0-2B62-B2076EFD3037}"/>
              </a:ext>
            </a:extLst>
          </p:cNvPr>
          <p:cNvSpPr>
            <a:spLocks noGrp="1"/>
          </p:cNvSpPr>
          <p:nvPr>
            <p:ph type="title"/>
          </p:nvPr>
        </p:nvSpPr>
        <p:spPr/>
        <p:txBody>
          <a:bodyPr/>
          <a:lstStyle/>
          <a:p>
            <a:r>
              <a:rPr lang="it-IT" dirty="0"/>
              <a:t>Algoritmo di Barnes-Hut sequenziale</a:t>
            </a:r>
          </a:p>
        </p:txBody>
      </p:sp>
      <p:sp>
        <p:nvSpPr>
          <p:cNvPr id="4" name="CasellaDiTesto 3">
            <a:extLst>
              <a:ext uri="{FF2B5EF4-FFF2-40B4-BE49-F238E27FC236}">
                <a16:creationId xmlns:a16="http://schemas.microsoft.com/office/drawing/2014/main" id="{55AB2FEA-1457-7653-CD12-0CE19B2BCC9F}"/>
              </a:ext>
            </a:extLst>
          </p:cNvPr>
          <p:cNvSpPr txBox="1"/>
          <p:nvPr/>
        </p:nvSpPr>
        <p:spPr>
          <a:xfrm>
            <a:off x="913795" y="1726163"/>
            <a:ext cx="3760842" cy="369332"/>
          </a:xfrm>
          <a:prstGeom prst="rect">
            <a:avLst/>
          </a:prstGeom>
          <a:noFill/>
        </p:spPr>
        <p:txBody>
          <a:bodyPr wrap="square" rtlCol="0">
            <a:spAutoFit/>
          </a:bodyPr>
          <a:lstStyle/>
          <a:p>
            <a:r>
              <a:rPr lang="it-IT" dirty="0"/>
              <a:t>Definizione della struttura dati</a:t>
            </a:r>
          </a:p>
        </p:txBody>
      </p:sp>
      <p:sp>
        <p:nvSpPr>
          <p:cNvPr id="5" name="CasellaDiTesto 4">
            <a:extLst>
              <a:ext uri="{FF2B5EF4-FFF2-40B4-BE49-F238E27FC236}">
                <a16:creationId xmlns:a16="http://schemas.microsoft.com/office/drawing/2014/main" id="{DD3CC372-F823-9B9F-3A61-7EABAF74F087}"/>
              </a:ext>
            </a:extLst>
          </p:cNvPr>
          <p:cNvSpPr txBox="1"/>
          <p:nvPr/>
        </p:nvSpPr>
        <p:spPr>
          <a:xfrm>
            <a:off x="913795" y="2337132"/>
            <a:ext cx="10245617" cy="3139321"/>
          </a:xfrm>
          <a:prstGeom prst="rect">
            <a:avLst/>
          </a:prstGeom>
          <a:noFill/>
        </p:spPr>
        <p:txBody>
          <a:bodyPr wrap="square" rtlCol="0">
            <a:spAutoFit/>
          </a:bodyPr>
          <a:lstStyle/>
          <a:p>
            <a:r>
              <a:rPr lang="it-IT" dirty="0"/>
              <a:t>La struttura dati che useremo si chiama </a:t>
            </a:r>
            <a:r>
              <a:rPr lang="it-IT" dirty="0" err="1"/>
              <a:t>barnes_hut_octree</a:t>
            </a:r>
            <a:r>
              <a:rPr lang="it-IT" dirty="0"/>
              <a:t> ed è un albero ottale (ogni nodo può avere 8 figli). Ogni figlio è rappresenta dunque un sottocubo del padre. Ogni nodo contiene queste informazioni:</a:t>
            </a:r>
          </a:p>
          <a:p>
            <a:endParaRPr lang="it-IT" dirty="0"/>
          </a:p>
          <a:p>
            <a:pPr marL="285750" indent="-285750">
              <a:buFont typeface="Arial" panose="020B0604020202020204" pitchFamily="34" charset="0"/>
              <a:buChar char="•"/>
            </a:pPr>
            <a:r>
              <a:rPr lang="it-IT" dirty="0"/>
              <a:t>Corpo (o corpi) all’interno del cubo</a:t>
            </a:r>
          </a:p>
          <a:p>
            <a:pPr marL="285750" indent="-285750">
              <a:buFont typeface="Arial" panose="020B0604020202020204" pitchFamily="34" charset="0"/>
              <a:buChar char="•"/>
            </a:pPr>
            <a:r>
              <a:rPr lang="it-IT" dirty="0"/>
              <a:t>BoudingBox ossia le coordinate degli estremi del cubo</a:t>
            </a:r>
          </a:p>
          <a:p>
            <a:pPr marL="285750" indent="-285750">
              <a:buFont typeface="Arial" panose="020B0604020202020204" pitchFamily="34" charset="0"/>
              <a:buChar char="•"/>
            </a:pPr>
            <a:r>
              <a:rPr lang="it-IT" dirty="0"/>
              <a:t>Massa totale dello pseudo-corpo del cubo</a:t>
            </a:r>
          </a:p>
          <a:p>
            <a:pPr marL="285750" indent="-285750">
              <a:buFont typeface="Arial" panose="020B0604020202020204" pitchFamily="34" charset="0"/>
              <a:buChar char="•"/>
            </a:pPr>
            <a:r>
              <a:rPr lang="it-IT" dirty="0"/>
              <a:t>Centro della massa dello pseudo-corpo del cubo</a:t>
            </a:r>
          </a:p>
          <a:p>
            <a:pPr marL="285750" indent="-285750">
              <a:buFont typeface="Arial" panose="020B0604020202020204" pitchFamily="34" charset="0"/>
              <a:buChar char="•"/>
            </a:pPr>
            <a:r>
              <a:rPr lang="it-IT" dirty="0"/>
              <a:t>Status ossia lo stato del cubo che può contenere nessun corpo, un corpo o nessuno (EMPTY, SINGLE o SUBDIVIDED) </a:t>
            </a:r>
          </a:p>
          <a:p>
            <a:endParaRPr lang="it-IT" dirty="0"/>
          </a:p>
        </p:txBody>
      </p:sp>
      <p:pic>
        <p:nvPicPr>
          <p:cNvPr id="6" name="Elemento grafico 5" descr="Home con riempimento a tinta unita">
            <a:hlinkClick r:id="" action="ppaction://hlinkshowjump?jump=firstslide"/>
            <a:extLst>
              <a:ext uri="{FF2B5EF4-FFF2-40B4-BE49-F238E27FC236}">
                <a16:creationId xmlns:a16="http://schemas.microsoft.com/office/drawing/2014/main" id="{AB569527-A399-B801-459E-CAD2A77A68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7258" y="161670"/>
            <a:ext cx="535560" cy="535560"/>
          </a:xfrm>
          <a:prstGeom prst="rect">
            <a:avLst/>
          </a:prstGeom>
        </p:spPr>
      </p:pic>
      <p:pic>
        <p:nvPicPr>
          <p:cNvPr id="7" name="Elemento grafico 6" descr="Indietro con riempimento a tinta unita">
            <a:hlinkClick r:id="" action="ppaction://hlinkshowjump?jump=previousslide"/>
            <a:extLst>
              <a:ext uri="{FF2B5EF4-FFF2-40B4-BE49-F238E27FC236}">
                <a16:creationId xmlns:a16="http://schemas.microsoft.com/office/drawing/2014/main" id="{4ABE0EF9-EAFF-1E76-B43A-337386413A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7513148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E504597-A18E-EB60-97DD-3CC9C995FCDA}"/>
              </a:ext>
            </a:extLst>
          </p:cNvPr>
          <p:cNvSpPr>
            <a:spLocks noGrp="1"/>
          </p:cNvSpPr>
          <p:nvPr>
            <p:ph type="title"/>
          </p:nvPr>
        </p:nvSpPr>
        <p:spPr/>
        <p:txBody>
          <a:bodyPr/>
          <a:lstStyle/>
          <a:p>
            <a:r>
              <a:rPr lang="it-IT" dirty="0"/>
              <a:t>Algoritmo di Barnes-Hut sequenziale</a:t>
            </a:r>
          </a:p>
        </p:txBody>
      </p:sp>
      <p:sp>
        <p:nvSpPr>
          <p:cNvPr id="4" name="CasellaDiTesto 3">
            <a:extLst>
              <a:ext uri="{FF2B5EF4-FFF2-40B4-BE49-F238E27FC236}">
                <a16:creationId xmlns:a16="http://schemas.microsoft.com/office/drawing/2014/main" id="{AAD1A097-41FC-3AB7-CCF1-0920BFAE4F95}"/>
              </a:ext>
            </a:extLst>
          </p:cNvPr>
          <p:cNvSpPr txBox="1"/>
          <p:nvPr/>
        </p:nvSpPr>
        <p:spPr>
          <a:xfrm>
            <a:off x="998376" y="1791478"/>
            <a:ext cx="3079102" cy="369332"/>
          </a:xfrm>
          <a:prstGeom prst="rect">
            <a:avLst/>
          </a:prstGeom>
          <a:noFill/>
        </p:spPr>
        <p:txBody>
          <a:bodyPr wrap="square" rtlCol="0">
            <a:spAutoFit/>
          </a:bodyPr>
          <a:lstStyle/>
          <a:p>
            <a:r>
              <a:rPr lang="it-IT" dirty="0"/>
              <a:t>Implementazione</a:t>
            </a:r>
          </a:p>
        </p:txBody>
      </p:sp>
      <p:sp>
        <p:nvSpPr>
          <p:cNvPr id="5" name="CasellaDiTesto 4">
            <a:extLst>
              <a:ext uri="{FF2B5EF4-FFF2-40B4-BE49-F238E27FC236}">
                <a16:creationId xmlns:a16="http://schemas.microsoft.com/office/drawing/2014/main" id="{939ED637-C825-9159-F12C-AA863C987249}"/>
              </a:ext>
            </a:extLst>
          </p:cNvPr>
          <p:cNvSpPr txBox="1"/>
          <p:nvPr/>
        </p:nvSpPr>
        <p:spPr>
          <a:xfrm>
            <a:off x="1110343" y="2425959"/>
            <a:ext cx="5841664" cy="3693319"/>
          </a:xfrm>
          <a:prstGeom prst="rect">
            <a:avLst/>
          </a:prstGeom>
          <a:noFill/>
        </p:spPr>
        <p:txBody>
          <a:bodyPr wrap="none" rtlCol="0">
            <a:spAutoFit/>
          </a:bodyPr>
          <a:lstStyle/>
          <a:p>
            <a:r>
              <a:rPr lang="it-IT" dirty="0"/>
              <a:t>Il programma può essere suddiviso in 3 sezioni:</a:t>
            </a:r>
          </a:p>
          <a:p>
            <a:endParaRPr lang="it-IT" dirty="0"/>
          </a:p>
          <a:p>
            <a:pPr marL="285750" indent="-285750">
              <a:buFont typeface="Arial" panose="020B0604020202020204" pitchFamily="34" charset="0"/>
              <a:buChar char="•"/>
            </a:pPr>
            <a:r>
              <a:rPr lang="it-IT" dirty="0"/>
              <a:t>Creazione dell’albero</a:t>
            </a:r>
          </a:p>
          <a:p>
            <a:endParaRPr lang="it-IT" dirty="0"/>
          </a:p>
          <a:p>
            <a:pPr marL="285750" indent="-285750">
              <a:buFont typeface="Arial" panose="020B0604020202020204" pitchFamily="34" charset="0"/>
              <a:buChar char="•"/>
            </a:pPr>
            <a:r>
              <a:rPr lang="it-IT" dirty="0"/>
              <a:t>Calcolo della velocità dei corpi</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a:t>Calcolo della nuova posizione dei corpi</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a:t>Distruzione dell’albero</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endParaRPr lang="it-IT" dirty="0"/>
          </a:p>
          <a:p>
            <a:r>
              <a:rPr lang="it-IT" dirty="0"/>
              <a:t>Tutto ciò per ogni iterazione del passo di simulazione</a:t>
            </a:r>
          </a:p>
          <a:p>
            <a:endParaRPr lang="it-IT" dirty="0"/>
          </a:p>
        </p:txBody>
      </p:sp>
      <p:pic>
        <p:nvPicPr>
          <p:cNvPr id="7" name="Immagine 6" descr="Immagine che contiene testo, schermata, Carattere, software&#10;&#10;Descrizione generata automaticamente">
            <a:extLst>
              <a:ext uri="{FF2B5EF4-FFF2-40B4-BE49-F238E27FC236}">
                <a16:creationId xmlns:a16="http://schemas.microsoft.com/office/drawing/2014/main" id="{761CFAC9-306D-0A81-C735-005B8E6317D9}"/>
              </a:ext>
            </a:extLst>
          </p:cNvPr>
          <p:cNvPicPr>
            <a:picLocks noChangeAspect="1"/>
          </p:cNvPicPr>
          <p:nvPr/>
        </p:nvPicPr>
        <p:blipFill>
          <a:blip r:embed="rId2"/>
          <a:stretch>
            <a:fillRect/>
          </a:stretch>
        </p:blipFill>
        <p:spPr>
          <a:xfrm>
            <a:off x="6404387" y="2425959"/>
            <a:ext cx="5115656" cy="2919747"/>
          </a:xfrm>
          <a:prstGeom prst="rect">
            <a:avLst/>
          </a:prstGeom>
        </p:spPr>
      </p:pic>
      <p:pic>
        <p:nvPicPr>
          <p:cNvPr id="8" name="Elemento grafico 7" descr="Home con riempimento a tinta unita">
            <a:hlinkClick r:id="" action="ppaction://hlinkshowjump?jump=firstslide"/>
            <a:extLst>
              <a:ext uri="{FF2B5EF4-FFF2-40B4-BE49-F238E27FC236}">
                <a16:creationId xmlns:a16="http://schemas.microsoft.com/office/drawing/2014/main" id="{0F1854B5-788C-EEE3-21C0-BC87ADB6EB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7258" y="161670"/>
            <a:ext cx="535560" cy="535560"/>
          </a:xfrm>
          <a:prstGeom prst="rect">
            <a:avLst/>
          </a:prstGeom>
        </p:spPr>
      </p:pic>
      <p:pic>
        <p:nvPicPr>
          <p:cNvPr id="9" name="Elemento grafico 8" descr="Indietro con riempimento a tinta unita">
            <a:hlinkClick r:id="" action="ppaction://hlinkshowjump?jump=previousslide"/>
            <a:extLst>
              <a:ext uri="{FF2B5EF4-FFF2-40B4-BE49-F238E27FC236}">
                <a16:creationId xmlns:a16="http://schemas.microsoft.com/office/drawing/2014/main" id="{A1C922F7-6139-1100-BBDB-28656D7A49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861854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30413F-3BDF-094B-C35A-61014F9E9891}"/>
              </a:ext>
            </a:extLst>
          </p:cNvPr>
          <p:cNvSpPr>
            <a:spLocks noGrp="1"/>
          </p:cNvSpPr>
          <p:nvPr>
            <p:ph type="title"/>
          </p:nvPr>
        </p:nvSpPr>
        <p:spPr/>
        <p:txBody>
          <a:bodyPr/>
          <a:lstStyle/>
          <a:p>
            <a:r>
              <a:rPr lang="it-IT" dirty="0"/>
              <a:t>Barnes-Hut sequenziale</a:t>
            </a:r>
          </a:p>
        </p:txBody>
      </p:sp>
      <p:sp>
        <p:nvSpPr>
          <p:cNvPr id="3" name="Segnaposto contenuto 2">
            <a:extLst>
              <a:ext uri="{FF2B5EF4-FFF2-40B4-BE49-F238E27FC236}">
                <a16:creationId xmlns:a16="http://schemas.microsoft.com/office/drawing/2014/main" id="{A6F234BF-329F-98B6-C771-AACA70785E95}"/>
              </a:ext>
            </a:extLst>
          </p:cNvPr>
          <p:cNvSpPr>
            <a:spLocks noGrp="1"/>
          </p:cNvSpPr>
          <p:nvPr>
            <p:ph idx="1"/>
          </p:nvPr>
        </p:nvSpPr>
        <p:spPr>
          <a:xfrm>
            <a:off x="913795" y="2161588"/>
            <a:ext cx="10506874" cy="4481808"/>
          </a:xfrm>
        </p:spPr>
        <p:txBody>
          <a:bodyPr>
            <a:normAutofit fontScale="92500"/>
          </a:bodyPr>
          <a:lstStyle/>
          <a:p>
            <a:pPr marL="36900" indent="0">
              <a:buNone/>
            </a:pPr>
            <a:r>
              <a:rPr lang="it-IT" dirty="0"/>
              <a:t>Vediamo ora la logica dietro le funzioni per costruire l’albero e calcolare le velocità:</a:t>
            </a:r>
          </a:p>
          <a:p>
            <a:r>
              <a:rPr lang="it-IT" dirty="0"/>
              <a:t>La funzione generate_bodies_bho() inizializza la struttura dati e chiama per ogni corpo la funzione insert_body( ) per inserire i nodi nell’albero binario. Dopodiché chiama la funzione compute_pseudo_bodies( ) per calcolare la massa e il centro della massa degli pseudo corpi generati</a:t>
            </a:r>
          </a:p>
          <a:p>
            <a:r>
              <a:rPr lang="it-IT" dirty="0"/>
              <a:t>La funzion insert_body( ) è una funzione ricorsiva che permette di inserire un corpo in un sottocubo permettendo di avere solo un corpo per cubo</a:t>
            </a:r>
          </a:p>
          <a:p>
            <a:r>
              <a:rPr lang="it-IT" dirty="0"/>
              <a:t>La funzione compute_pseudo_bodies( ) è una funzione che calcola la massa degli pseudo-corpi in base ai figli del grafo ricorsivamente secondo le formule già introdotte precedentemente</a:t>
            </a:r>
          </a:p>
          <a:p>
            <a:endParaRPr lang="it-IT" dirty="0"/>
          </a:p>
        </p:txBody>
      </p:sp>
      <p:sp>
        <p:nvSpPr>
          <p:cNvPr id="5" name="CasellaDiTesto 4">
            <a:extLst>
              <a:ext uri="{FF2B5EF4-FFF2-40B4-BE49-F238E27FC236}">
                <a16:creationId xmlns:a16="http://schemas.microsoft.com/office/drawing/2014/main" id="{CA510DE5-AC37-9CD7-43A4-6AEED9C061A1}"/>
              </a:ext>
            </a:extLst>
          </p:cNvPr>
          <p:cNvSpPr txBox="1"/>
          <p:nvPr/>
        </p:nvSpPr>
        <p:spPr>
          <a:xfrm>
            <a:off x="998376" y="1791478"/>
            <a:ext cx="3079102" cy="369332"/>
          </a:xfrm>
          <a:prstGeom prst="rect">
            <a:avLst/>
          </a:prstGeom>
          <a:noFill/>
        </p:spPr>
        <p:txBody>
          <a:bodyPr wrap="square" rtlCol="0">
            <a:spAutoFit/>
          </a:bodyPr>
          <a:lstStyle/>
          <a:p>
            <a:r>
              <a:rPr lang="it-IT" dirty="0"/>
              <a:t>Implementazione</a:t>
            </a:r>
          </a:p>
        </p:txBody>
      </p:sp>
      <p:pic>
        <p:nvPicPr>
          <p:cNvPr id="10" name="Elemento grafico 9" descr="Home con riempimento a tinta unita">
            <a:hlinkClick r:id="" action="ppaction://hlinkshowjump?jump=firstslide"/>
            <a:extLst>
              <a:ext uri="{FF2B5EF4-FFF2-40B4-BE49-F238E27FC236}">
                <a16:creationId xmlns:a16="http://schemas.microsoft.com/office/drawing/2014/main" id="{6C693FE8-95B1-C4D2-26B6-00E437424F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7258" y="161670"/>
            <a:ext cx="535560" cy="535560"/>
          </a:xfrm>
          <a:prstGeom prst="rect">
            <a:avLst/>
          </a:prstGeom>
        </p:spPr>
      </p:pic>
      <p:pic>
        <p:nvPicPr>
          <p:cNvPr id="11" name="Elemento grafico 10" descr="Indietro con riempimento a tinta unita">
            <a:hlinkClick r:id="" action="ppaction://hlinkshowjump?jump=previousslide"/>
            <a:extLst>
              <a:ext uri="{FF2B5EF4-FFF2-40B4-BE49-F238E27FC236}">
                <a16:creationId xmlns:a16="http://schemas.microsoft.com/office/drawing/2014/main" id="{43DDD4B8-A92C-A4B2-F5BC-80719F19BC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132926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9C14689-7092-A720-9B12-E5AF8B6BE066}"/>
              </a:ext>
            </a:extLst>
          </p:cNvPr>
          <p:cNvSpPr>
            <a:spLocks noGrp="1"/>
          </p:cNvSpPr>
          <p:nvPr>
            <p:ph type="title"/>
          </p:nvPr>
        </p:nvSpPr>
        <p:spPr/>
        <p:txBody>
          <a:bodyPr/>
          <a:lstStyle/>
          <a:p>
            <a:r>
              <a:rPr lang="it-IT" dirty="0"/>
              <a:t>Barnes-Hut sequenziale</a:t>
            </a:r>
          </a:p>
        </p:txBody>
      </p:sp>
      <p:pic>
        <p:nvPicPr>
          <p:cNvPr id="5" name="Immagine 4" descr="Immagine che contiene testo, schermata, Carattere&#10;&#10;Descrizione generata automaticamente">
            <a:extLst>
              <a:ext uri="{FF2B5EF4-FFF2-40B4-BE49-F238E27FC236}">
                <a16:creationId xmlns:a16="http://schemas.microsoft.com/office/drawing/2014/main" id="{7C35779A-F5C0-85C2-596B-68E95C50800B}"/>
              </a:ext>
            </a:extLst>
          </p:cNvPr>
          <p:cNvPicPr>
            <a:picLocks noChangeAspect="1"/>
          </p:cNvPicPr>
          <p:nvPr/>
        </p:nvPicPr>
        <p:blipFill>
          <a:blip r:embed="rId2"/>
          <a:stretch>
            <a:fillRect/>
          </a:stretch>
        </p:blipFill>
        <p:spPr>
          <a:xfrm>
            <a:off x="913795" y="2431283"/>
            <a:ext cx="5107445" cy="3067169"/>
          </a:xfrm>
          <a:prstGeom prst="rect">
            <a:avLst/>
          </a:prstGeom>
        </p:spPr>
      </p:pic>
      <p:sp>
        <p:nvSpPr>
          <p:cNvPr id="6" name="CasellaDiTesto 5">
            <a:extLst>
              <a:ext uri="{FF2B5EF4-FFF2-40B4-BE49-F238E27FC236}">
                <a16:creationId xmlns:a16="http://schemas.microsoft.com/office/drawing/2014/main" id="{72F74F20-6E58-9F63-199D-A460EB1DE0A8}"/>
              </a:ext>
            </a:extLst>
          </p:cNvPr>
          <p:cNvSpPr txBox="1"/>
          <p:nvPr/>
        </p:nvSpPr>
        <p:spPr>
          <a:xfrm>
            <a:off x="913795" y="5498452"/>
            <a:ext cx="4972655" cy="369332"/>
          </a:xfrm>
          <a:prstGeom prst="rect">
            <a:avLst/>
          </a:prstGeom>
          <a:noFill/>
        </p:spPr>
        <p:txBody>
          <a:bodyPr wrap="square" rtlCol="0">
            <a:spAutoFit/>
          </a:bodyPr>
          <a:lstStyle/>
          <a:p>
            <a:r>
              <a:rPr lang="it-IT" dirty="0"/>
              <a:t>Funzione generate_bodies( ) </a:t>
            </a:r>
          </a:p>
        </p:txBody>
      </p:sp>
      <p:pic>
        <p:nvPicPr>
          <p:cNvPr id="8" name="Immagine 7" descr="Immagine che contiene testo, schermata&#10;&#10;Descrizione generata automaticamente">
            <a:extLst>
              <a:ext uri="{FF2B5EF4-FFF2-40B4-BE49-F238E27FC236}">
                <a16:creationId xmlns:a16="http://schemas.microsoft.com/office/drawing/2014/main" id="{50EC801F-3CC2-FEA5-F747-CC95EB8EA8FE}"/>
              </a:ext>
            </a:extLst>
          </p:cNvPr>
          <p:cNvPicPr>
            <a:picLocks noChangeAspect="1"/>
          </p:cNvPicPr>
          <p:nvPr/>
        </p:nvPicPr>
        <p:blipFill>
          <a:blip r:embed="rId3"/>
          <a:stretch>
            <a:fillRect/>
          </a:stretch>
        </p:blipFill>
        <p:spPr>
          <a:xfrm>
            <a:off x="7203781" y="1866900"/>
            <a:ext cx="4300164" cy="4300164"/>
          </a:xfrm>
          <a:prstGeom prst="rect">
            <a:avLst/>
          </a:prstGeom>
        </p:spPr>
      </p:pic>
      <p:sp>
        <p:nvSpPr>
          <p:cNvPr id="9" name="CasellaDiTesto 8">
            <a:extLst>
              <a:ext uri="{FF2B5EF4-FFF2-40B4-BE49-F238E27FC236}">
                <a16:creationId xmlns:a16="http://schemas.microsoft.com/office/drawing/2014/main" id="{E3BA025B-D283-DFE1-3918-448B5CF3B890}"/>
              </a:ext>
            </a:extLst>
          </p:cNvPr>
          <p:cNvSpPr txBox="1"/>
          <p:nvPr/>
        </p:nvSpPr>
        <p:spPr>
          <a:xfrm>
            <a:off x="7114570" y="6248400"/>
            <a:ext cx="4972655" cy="369332"/>
          </a:xfrm>
          <a:prstGeom prst="rect">
            <a:avLst/>
          </a:prstGeom>
          <a:noFill/>
        </p:spPr>
        <p:txBody>
          <a:bodyPr wrap="square" rtlCol="0">
            <a:spAutoFit/>
          </a:bodyPr>
          <a:lstStyle/>
          <a:p>
            <a:r>
              <a:rPr lang="it-IT" dirty="0"/>
              <a:t>Funzione insert_body( ) </a:t>
            </a:r>
          </a:p>
        </p:txBody>
      </p:sp>
      <p:sp>
        <p:nvSpPr>
          <p:cNvPr id="10" name="CasellaDiTesto 9">
            <a:extLst>
              <a:ext uri="{FF2B5EF4-FFF2-40B4-BE49-F238E27FC236}">
                <a16:creationId xmlns:a16="http://schemas.microsoft.com/office/drawing/2014/main" id="{257EB665-B5C5-5D4A-F8EF-1367ACDF842C}"/>
              </a:ext>
            </a:extLst>
          </p:cNvPr>
          <p:cNvSpPr txBox="1"/>
          <p:nvPr/>
        </p:nvSpPr>
        <p:spPr>
          <a:xfrm>
            <a:off x="998376" y="1791478"/>
            <a:ext cx="3079102" cy="369332"/>
          </a:xfrm>
          <a:prstGeom prst="rect">
            <a:avLst/>
          </a:prstGeom>
          <a:noFill/>
        </p:spPr>
        <p:txBody>
          <a:bodyPr wrap="square" rtlCol="0">
            <a:spAutoFit/>
          </a:bodyPr>
          <a:lstStyle/>
          <a:p>
            <a:r>
              <a:rPr lang="it-IT" dirty="0"/>
              <a:t>Implementazione</a:t>
            </a:r>
          </a:p>
        </p:txBody>
      </p:sp>
      <p:pic>
        <p:nvPicPr>
          <p:cNvPr id="11" name="Elemento grafico 10" descr="Home con riempimento a tinta unita">
            <a:hlinkClick r:id="" action="ppaction://hlinkshowjump?jump=firstslide"/>
            <a:extLst>
              <a:ext uri="{FF2B5EF4-FFF2-40B4-BE49-F238E27FC236}">
                <a16:creationId xmlns:a16="http://schemas.microsoft.com/office/drawing/2014/main" id="{10C6F257-7B9D-D9FA-6CB9-6CAFB249881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7258" y="161670"/>
            <a:ext cx="535560" cy="535560"/>
          </a:xfrm>
          <a:prstGeom prst="rect">
            <a:avLst/>
          </a:prstGeom>
        </p:spPr>
      </p:pic>
      <p:pic>
        <p:nvPicPr>
          <p:cNvPr id="12" name="Elemento grafico 11" descr="Indietro con riempimento a tinta unita">
            <a:hlinkClick r:id="" action="ppaction://hlinkshowjump?jump=previousslide"/>
            <a:extLst>
              <a:ext uri="{FF2B5EF4-FFF2-40B4-BE49-F238E27FC236}">
                <a16:creationId xmlns:a16="http://schemas.microsoft.com/office/drawing/2014/main" id="{C77CF771-FAC2-6F4D-5BF5-A319DB01C1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3300219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CE3AC8-C29F-7821-9389-79E286C68E04}"/>
              </a:ext>
            </a:extLst>
          </p:cNvPr>
          <p:cNvSpPr>
            <a:spLocks noGrp="1"/>
          </p:cNvSpPr>
          <p:nvPr>
            <p:ph type="title"/>
          </p:nvPr>
        </p:nvSpPr>
        <p:spPr/>
        <p:txBody>
          <a:bodyPr/>
          <a:lstStyle/>
          <a:p>
            <a:r>
              <a:rPr lang="it-IT" dirty="0"/>
              <a:t>Barnes-Hut sequenziale</a:t>
            </a:r>
          </a:p>
        </p:txBody>
      </p:sp>
      <p:pic>
        <p:nvPicPr>
          <p:cNvPr id="5" name="Immagine 4" descr="Immagine che contiene testo, schermata&#10;&#10;Descrizione generata automaticamente">
            <a:extLst>
              <a:ext uri="{FF2B5EF4-FFF2-40B4-BE49-F238E27FC236}">
                <a16:creationId xmlns:a16="http://schemas.microsoft.com/office/drawing/2014/main" id="{90CBC2F8-7463-CB90-CBF9-8C27DFBF77FC}"/>
              </a:ext>
            </a:extLst>
          </p:cNvPr>
          <p:cNvPicPr>
            <a:picLocks noChangeAspect="1"/>
          </p:cNvPicPr>
          <p:nvPr/>
        </p:nvPicPr>
        <p:blipFill>
          <a:blip r:embed="rId2"/>
          <a:stretch>
            <a:fillRect/>
          </a:stretch>
        </p:blipFill>
        <p:spPr>
          <a:xfrm>
            <a:off x="6966465" y="1866900"/>
            <a:ext cx="3825360" cy="4855671"/>
          </a:xfrm>
          <a:prstGeom prst="rect">
            <a:avLst/>
          </a:prstGeom>
        </p:spPr>
      </p:pic>
      <p:sp>
        <p:nvSpPr>
          <p:cNvPr id="7" name="CasellaDiTesto 6">
            <a:extLst>
              <a:ext uri="{FF2B5EF4-FFF2-40B4-BE49-F238E27FC236}">
                <a16:creationId xmlns:a16="http://schemas.microsoft.com/office/drawing/2014/main" id="{400C5906-7E8E-8F50-7D84-7AB43F5976EC}"/>
              </a:ext>
            </a:extLst>
          </p:cNvPr>
          <p:cNvSpPr txBox="1"/>
          <p:nvPr/>
        </p:nvSpPr>
        <p:spPr>
          <a:xfrm>
            <a:off x="998376" y="1791478"/>
            <a:ext cx="3079102" cy="369332"/>
          </a:xfrm>
          <a:prstGeom prst="rect">
            <a:avLst/>
          </a:prstGeom>
          <a:noFill/>
        </p:spPr>
        <p:txBody>
          <a:bodyPr wrap="square" rtlCol="0">
            <a:spAutoFit/>
          </a:bodyPr>
          <a:lstStyle/>
          <a:p>
            <a:r>
              <a:rPr lang="it-IT" dirty="0"/>
              <a:t>Implementazione</a:t>
            </a:r>
          </a:p>
        </p:txBody>
      </p:sp>
      <p:sp>
        <p:nvSpPr>
          <p:cNvPr id="8" name="CasellaDiTesto 7">
            <a:extLst>
              <a:ext uri="{FF2B5EF4-FFF2-40B4-BE49-F238E27FC236}">
                <a16:creationId xmlns:a16="http://schemas.microsoft.com/office/drawing/2014/main" id="{BBDF593B-2A12-347F-DF8F-5937AA36CAC3}"/>
              </a:ext>
            </a:extLst>
          </p:cNvPr>
          <p:cNvSpPr txBox="1"/>
          <p:nvPr/>
        </p:nvSpPr>
        <p:spPr>
          <a:xfrm>
            <a:off x="1203649" y="2705878"/>
            <a:ext cx="5057192" cy="1477328"/>
          </a:xfrm>
          <a:prstGeom prst="rect">
            <a:avLst/>
          </a:prstGeom>
          <a:noFill/>
        </p:spPr>
        <p:txBody>
          <a:bodyPr wrap="square" rtlCol="0">
            <a:spAutoFit/>
          </a:bodyPr>
          <a:lstStyle/>
          <a:p>
            <a:r>
              <a:rPr lang="it-IT" dirty="0"/>
              <a:t>Funzione compute_pseudo_bodies( ) che si occupa di calcolare il centro di massa e la massa di uno pseudo-corpo ricorsivamente in base ai sottocubi dello pseudo-corpo (o figli del grafo)</a:t>
            </a:r>
          </a:p>
        </p:txBody>
      </p:sp>
      <p:pic>
        <p:nvPicPr>
          <p:cNvPr id="9" name="Elemento grafico 8" descr="Home con riempimento a tinta unita">
            <a:hlinkClick r:id="" action="ppaction://hlinkshowjump?jump=firstslide"/>
            <a:extLst>
              <a:ext uri="{FF2B5EF4-FFF2-40B4-BE49-F238E27FC236}">
                <a16:creationId xmlns:a16="http://schemas.microsoft.com/office/drawing/2014/main" id="{986AB4D6-633A-017B-9DF5-B440CCB3D8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7258" y="161670"/>
            <a:ext cx="535560" cy="535560"/>
          </a:xfrm>
          <a:prstGeom prst="rect">
            <a:avLst/>
          </a:prstGeom>
        </p:spPr>
      </p:pic>
      <p:pic>
        <p:nvPicPr>
          <p:cNvPr id="10" name="Elemento grafico 9" descr="Indietro con riempimento a tinta unita">
            <a:hlinkClick r:id="" action="ppaction://hlinkshowjump?jump=previousslide"/>
            <a:extLst>
              <a:ext uri="{FF2B5EF4-FFF2-40B4-BE49-F238E27FC236}">
                <a16:creationId xmlns:a16="http://schemas.microsoft.com/office/drawing/2014/main" id="{0255288F-BB64-337E-883D-C269AD9587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1033329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1970F2-56AF-A085-19D2-E7F016CA1690}"/>
              </a:ext>
            </a:extLst>
          </p:cNvPr>
          <p:cNvSpPr>
            <a:spLocks noGrp="1"/>
          </p:cNvSpPr>
          <p:nvPr>
            <p:ph type="title"/>
          </p:nvPr>
        </p:nvSpPr>
        <p:spPr/>
        <p:txBody>
          <a:bodyPr/>
          <a:lstStyle/>
          <a:p>
            <a:r>
              <a:rPr lang="it-IT" dirty="0"/>
              <a:t>Barnes-Hut sequenziale</a:t>
            </a:r>
          </a:p>
        </p:txBody>
      </p:sp>
      <p:sp>
        <p:nvSpPr>
          <p:cNvPr id="4" name="CasellaDiTesto 3">
            <a:extLst>
              <a:ext uri="{FF2B5EF4-FFF2-40B4-BE49-F238E27FC236}">
                <a16:creationId xmlns:a16="http://schemas.microsoft.com/office/drawing/2014/main" id="{89313C42-2099-E4AB-B7D0-3201A54FC779}"/>
              </a:ext>
            </a:extLst>
          </p:cNvPr>
          <p:cNvSpPr txBox="1"/>
          <p:nvPr/>
        </p:nvSpPr>
        <p:spPr>
          <a:xfrm>
            <a:off x="998376" y="1791478"/>
            <a:ext cx="3079102" cy="369332"/>
          </a:xfrm>
          <a:prstGeom prst="rect">
            <a:avLst/>
          </a:prstGeom>
          <a:noFill/>
        </p:spPr>
        <p:txBody>
          <a:bodyPr wrap="square" rtlCol="0">
            <a:spAutoFit/>
          </a:bodyPr>
          <a:lstStyle/>
          <a:p>
            <a:r>
              <a:rPr lang="it-IT" dirty="0"/>
              <a:t>Implementazione</a:t>
            </a:r>
          </a:p>
        </p:txBody>
      </p:sp>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4293DB26-460B-3F06-E000-88EBFD28A4AF}"/>
                  </a:ext>
                </a:extLst>
              </p:cNvPr>
              <p:cNvSpPr txBox="1"/>
              <p:nvPr/>
            </p:nvSpPr>
            <p:spPr>
              <a:xfrm>
                <a:off x="998376" y="2444620"/>
                <a:ext cx="6531428" cy="4063933"/>
              </a:xfrm>
              <a:prstGeom prst="rect">
                <a:avLst/>
              </a:prstGeom>
              <a:noFill/>
            </p:spPr>
            <p:txBody>
              <a:bodyPr wrap="square" rtlCol="0">
                <a:spAutoFit/>
              </a:bodyPr>
              <a:lstStyle/>
              <a:p>
                <a:r>
                  <a:rPr lang="it-IT" dirty="0"/>
                  <a:t>La parte più particolare dell’algoritmo di Barnes-Hut è l’approssimazione, essa avviene nel calcolo delle velocità dei corpi, nella funzione compute_velocity_increment().</a:t>
                </a:r>
              </a:p>
              <a:p>
                <a:endParaRPr lang="it-IT" dirty="0"/>
              </a:p>
              <a:p>
                <a:r>
                  <a:rPr lang="it-IT" dirty="0"/>
                  <a:t>In breve, si calcola la distanza tra il corpo e uno pseudo-corpo (d), se </a:t>
                </a:r>
                <a14:m>
                  <m:oMath xmlns:m="http://schemas.openxmlformats.org/officeDocument/2006/math">
                    <m:f>
                      <m:fPr>
                        <m:ctrlPr>
                          <a:rPr lang="it-IT" i="1" smtClean="0">
                            <a:latin typeface="Cambria Math" panose="02040503050406030204" pitchFamily="18" charset="0"/>
                          </a:rPr>
                        </m:ctrlPr>
                      </m:fPr>
                      <m:num>
                        <m:r>
                          <a:rPr lang="it-IT" b="0" i="1" smtClean="0">
                            <a:latin typeface="Cambria Math" panose="02040503050406030204" pitchFamily="18" charset="0"/>
                          </a:rPr>
                          <m:t>𝑠</m:t>
                        </m:r>
                      </m:num>
                      <m:den>
                        <m:r>
                          <a:rPr lang="it-IT" b="0" i="1" smtClean="0">
                            <a:latin typeface="Cambria Math" panose="02040503050406030204" pitchFamily="18" charset="0"/>
                          </a:rPr>
                          <m:t>𝑑</m:t>
                        </m:r>
                      </m:den>
                    </m:f>
                  </m:oMath>
                </a14:m>
                <a:r>
                  <a:rPr lang="it-IT" dirty="0"/>
                  <a:t> &lt; </a:t>
                </a:r>
                <a:r>
                  <a:rPr lang="el-GR" dirty="0"/>
                  <a:t>Θ</a:t>
                </a:r>
                <a:r>
                  <a:rPr lang="it-IT" dirty="0"/>
                  <a:t>  (nel nostro caso </a:t>
                </a:r>
                <a:r>
                  <a:rPr lang="el-GR" dirty="0"/>
                  <a:t>Θ</a:t>
                </a:r>
                <a:r>
                  <a:rPr lang="it-IT" dirty="0"/>
                  <a:t> = 0.5 ed </a:t>
                </a:r>
                <a:r>
                  <a:rPr lang="it-IT" i="1" dirty="0"/>
                  <a:t>s </a:t>
                </a:r>
                <a:r>
                  <a:rPr lang="it-IT" dirty="0"/>
                  <a:t>è la lunghezza del lato del cubo dello pseudo-corpo) allora non calcolerà l’interazione con il corpo ma prenderà quella risultante approssimata con lo pseudo-corpo. Altrimenti continuerà ricorsivamente nei figli dello pseudo-corpo finché non è possibile approssimare.</a:t>
                </a:r>
              </a:p>
              <a:p>
                <a:endParaRPr lang="it-IT" dirty="0"/>
              </a:p>
              <a:p>
                <a:r>
                  <a:rPr lang="it-IT" dirty="0"/>
                  <a:t>Comparazione sull’esecuzione sequenziale e con l’algoritmo </a:t>
                </a:r>
                <a:r>
                  <a:rPr lang="it-IT" dirty="0">
                    <a:hlinkClick r:id="rId2" action="ppaction://hlinksldjump">
                      <a:extLst>
                        <a:ext uri="{A12FA001-AC4F-418D-AE19-62706E023703}">
                          <ahyp:hlinkClr xmlns:ahyp="http://schemas.microsoft.com/office/drawing/2018/hyperlinkcolor" val="tx"/>
                        </a:ext>
                      </a:extLst>
                    </a:hlinkClick>
                  </a:rPr>
                  <a:t>qui</a:t>
                </a:r>
                <a:endParaRPr lang="it-IT" dirty="0"/>
              </a:p>
            </p:txBody>
          </p:sp>
        </mc:Choice>
        <mc:Fallback xmlns="">
          <p:sp>
            <p:nvSpPr>
              <p:cNvPr id="5" name="CasellaDiTesto 4">
                <a:extLst>
                  <a:ext uri="{FF2B5EF4-FFF2-40B4-BE49-F238E27FC236}">
                    <a16:creationId xmlns:a16="http://schemas.microsoft.com/office/drawing/2014/main" id="{4293DB26-460B-3F06-E000-88EBFD28A4AF}"/>
                  </a:ext>
                </a:extLst>
              </p:cNvPr>
              <p:cNvSpPr txBox="1">
                <a:spLocks noRot="1" noChangeAspect="1" noMove="1" noResize="1" noEditPoints="1" noAdjustHandles="1" noChangeArrowheads="1" noChangeShapeType="1" noTextEdit="1"/>
              </p:cNvSpPr>
              <p:nvPr/>
            </p:nvSpPr>
            <p:spPr>
              <a:xfrm>
                <a:off x="998376" y="2444620"/>
                <a:ext cx="6531428" cy="4063933"/>
              </a:xfrm>
              <a:prstGeom prst="rect">
                <a:avLst/>
              </a:prstGeom>
              <a:blipFill>
                <a:blip r:embed="rId3"/>
                <a:stretch>
                  <a:fillRect l="-840" t="-750" r="-1307" b="-1349"/>
                </a:stretch>
              </a:blipFill>
            </p:spPr>
            <p:txBody>
              <a:bodyPr/>
              <a:lstStyle/>
              <a:p>
                <a:r>
                  <a:rPr lang="it-IT">
                    <a:noFill/>
                  </a:rPr>
                  <a:t> </a:t>
                </a:r>
              </a:p>
            </p:txBody>
          </p:sp>
        </mc:Fallback>
      </mc:AlternateContent>
      <p:pic>
        <p:nvPicPr>
          <p:cNvPr id="7" name="Immagine 6" descr="Immagine che contiene testo, schermata&#10;&#10;Descrizione generata automaticamente">
            <a:extLst>
              <a:ext uri="{FF2B5EF4-FFF2-40B4-BE49-F238E27FC236}">
                <a16:creationId xmlns:a16="http://schemas.microsoft.com/office/drawing/2014/main" id="{FC081DB6-73B4-D571-3E8D-4CDDB71A81FB}"/>
              </a:ext>
            </a:extLst>
          </p:cNvPr>
          <p:cNvPicPr>
            <a:picLocks noChangeAspect="1"/>
          </p:cNvPicPr>
          <p:nvPr/>
        </p:nvPicPr>
        <p:blipFill>
          <a:blip r:embed="rId4"/>
          <a:stretch>
            <a:fillRect/>
          </a:stretch>
        </p:blipFill>
        <p:spPr>
          <a:xfrm>
            <a:off x="7788172" y="2045619"/>
            <a:ext cx="3931078" cy="3795344"/>
          </a:xfrm>
          <a:prstGeom prst="rect">
            <a:avLst/>
          </a:prstGeom>
        </p:spPr>
      </p:pic>
      <p:pic>
        <p:nvPicPr>
          <p:cNvPr id="8" name="Elemento grafico 7" descr="Home con riempimento a tinta unita">
            <a:hlinkClick r:id="" action="ppaction://hlinkshowjump?jump=firstslide"/>
            <a:extLst>
              <a:ext uri="{FF2B5EF4-FFF2-40B4-BE49-F238E27FC236}">
                <a16:creationId xmlns:a16="http://schemas.microsoft.com/office/drawing/2014/main" id="{EE2A3F14-E9A7-5ACB-FA35-3BA0FC6788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7258" y="161670"/>
            <a:ext cx="535560" cy="535560"/>
          </a:xfrm>
          <a:prstGeom prst="rect">
            <a:avLst/>
          </a:prstGeom>
        </p:spPr>
      </p:pic>
      <p:pic>
        <p:nvPicPr>
          <p:cNvPr id="9" name="Elemento grafico 8" descr="Indietro con riempimento a tinta unita">
            <a:hlinkClick r:id="" action="ppaction://hlinkshowjump?jump=previousslide"/>
            <a:extLst>
              <a:ext uri="{FF2B5EF4-FFF2-40B4-BE49-F238E27FC236}">
                <a16:creationId xmlns:a16="http://schemas.microsoft.com/office/drawing/2014/main" id="{247F938F-9070-08F5-254D-3F5D152E3C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29069907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91881C-3D22-A5BD-D60F-2F9444C48502}"/>
              </a:ext>
            </a:extLst>
          </p:cNvPr>
          <p:cNvSpPr>
            <a:spLocks noGrp="1"/>
          </p:cNvSpPr>
          <p:nvPr>
            <p:ph type="title"/>
          </p:nvPr>
        </p:nvSpPr>
        <p:spPr/>
        <p:txBody>
          <a:bodyPr/>
          <a:lstStyle/>
          <a:p>
            <a:r>
              <a:rPr lang="it-IT" dirty="0"/>
              <a:t>Barnes-Hut sequenziale</a:t>
            </a:r>
          </a:p>
        </p:txBody>
      </p:sp>
      <p:sp>
        <p:nvSpPr>
          <p:cNvPr id="4" name="CasellaDiTesto 3">
            <a:extLst>
              <a:ext uri="{FF2B5EF4-FFF2-40B4-BE49-F238E27FC236}">
                <a16:creationId xmlns:a16="http://schemas.microsoft.com/office/drawing/2014/main" id="{16DF0913-10F1-B51E-3483-B692CCDB53C9}"/>
              </a:ext>
            </a:extLst>
          </p:cNvPr>
          <p:cNvSpPr txBox="1"/>
          <p:nvPr/>
        </p:nvSpPr>
        <p:spPr>
          <a:xfrm>
            <a:off x="998376" y="1791478"/>
            <a:ext cx="5097624" cy="369332"/>
          </a:xfrm>
          <a:prstGeom prst="rect">
            <a:avLst/>
          </a:prstGeom>
          <a:noFill/>
        </p:spPr>
        <p:txBody>
          <a:bodyPr wrap="square" rtlCol="0">
            <a:spAutoFit/>
          </a:bodyPr>
          <a:lstStyle/>
          <a:p>
            <a:r>
              <a:rPr lang="it-IT" dirty="0"/>
              <a:t>Ottimizzazione della struttura dati</a:t>
            </a:r>
          </a:p>
        </p:txBody>
      </p:sp>
      <p:sp>
        <p:nvSpPr>
          <p:cNvPr id="5" name="CasellaDiTesto 4">
            <a:extLst>
              <a:ext uri="{FF2B5EF4-FFF2-40B4-BE49-F238E27FC236}">
                <a16:creationId xmlns:a16="http://schemas.microsoft.com/office/drawing/2014/main" id="{DF7F9E62-264A-C6D3-E356-9FE76ECECE94}"/>
              </a:ext>
            </a:extLst>
          </p:cNvPr>
          <p:cNvSpPr txBox="1"/>
          <p:nvPr/>
        </p:nvSpPr>
        <p:spPr>
          <a:xfrm>
            <a:off x="1119673" y="2491273"/>
            <a:ext cx="10077062" cy="3416320"/>
          </a:xfrm>
          <a:prstGeom prst="rect">
            <a:avLst/>
          </a:prstGeom>
          <a:noFill/>
        </p:spPr>
        <p:txBody>
          <a:bodyPr wrap="square" rtlCol="0">
            <a:spAutoFit/>
          </a:bodyPr>
          <a:lstStyle/>
          <a:p>
            <a:r>
              <a:rPr lang="it-IT" dirty="0"/>
              <a:t>Potrebbe verificarsi che, a seguito dell’aggiornamento della sua posizione, un corpo esca fuori dal bounding box del proprio nodo. In tal caso, risulta necessario che l’albero venga distrutto e ricalcolato al fine di poter aggiornare dove siano situati i corpi al suo interno.</a:t>
            </a:r>
          </a:p>
          <a:p>
            <a:r>
              <a:rPr lang="it-IT" dirty="0"/>
              <a:t>Tuttavia ad ogni passo di simulazione l’albero viene distrutto (deallocato interamente) e ricostruito (allocato e ricalcolato) anche se non ce n’è bisogno.</a:t>
            </a:r>
          </a:p>
          <a:p>
            <a:r>
              <a:rPr lang="it-IT" dirty="0"/>
              <a:t>Quindi abbiamo apportato delle modifiche alla struttura dati per permettere l’aggiornamento dell’albero senza doverlo distruggere e ricalcolare.</a:t>
            </a:r>
          </a:p>
          <a:p>
            <a:endParaRPr lang="it-IT" dirty="0"/>
          </a:p>
          <a:p>
            <a:r>
              <a:rPr lang="it-IT" dirty="0"/>
              <a:t>Ciò è possibile aggiungendo un array di appoggio leaves, il quale memorizza per ogni corpo il puntatore al nodo foglia in cui `e situato il corpo stesso.</a:t>
            </a:r>
          </a:p>
          <a:p>
            <a:endParaRPr lang="it-IT" dirty="0"/>
          </a:p>
          <a:p>
            <a:endParaRPr lang="it-IT" dirty="0"/>
          </a:p>
        </p:txBody>
      </p:sp>
      <p:pic>
        <p:nvPicPr>
          <p:cNvPr id="6" name="Elemento grafico 5" descr="Home con riempimento a tinta unita">
            <a:hlinkClick r:id="" action="ppaction://hlinkshowjump?jump=firstslide"/>
            <a:extLst>
              <a:ext uri="{FF2B5EF4-FFF2-40B4-BE49-F238E27FC236}">
                <a16:creationId xmlns:a16="http://schemas.microsoft.com/office/drawing/2014/main" id="{E51B3FFE-F6C5-123C-7653-87166A5809E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7258" y="161670"/>
            <a:ext cx="535560" cy="535560"/>
          </a:xfrm>
          <a:prstGeom prst="rect">
            <a:avLst/>
          </a:prstGeom>
        </p:spPr>
      </p:pic>
      <p:pic>
        <p:nvPicPr>
          <p:cNvPr id="7" name="Elemento grafico 6" descr="Indietro con riempimento a tinta unita">
            <a:hlinkClick r:id="" action="ppaction://hlinkshowjump?jump=previousslide"/>
            <a:extLst>
              <a:ext uri="{FF2B5EF4-FFF2-40B4-BE49-F238E27FC236}">
                <a16:creationId xmlns:a16="http://schemas.microsoft.com/office/drawing/2014/main" id="{ADECB745-2F2A-7303-0A76-09AF928E52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41744183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3CD8B21-128E-2C05-6EBC-D59E4E255516}"/>
              </a:ext>
            </a:extLst>
          </p:cNvPr>
          <p:cNvSpPr>
            <a:spLocks noGrp="1"/>
          </p:cNvSpPr>
          <p:nvPr>
            <p:ph type="title"/>
          </p:nvPr>
        </p:nvSpPr>
        <p:spPr/>
        <p:txBody>
          <a:bodyPr/>
          <a:lstStyle/>
          <a:p>
            <a:r>
              <a:rPr lang="it-IT" dirty="0"/>
              <a:t>Barnes-Hut sequenziale</a:t>
            </a:r>
          </a:p>
        </p:txBody>
      </p:sp>
      <p:sp>
        <p:nvSpPr>
          <p:cNvPr id="7" name="CasellaDiTesto 6">
            <a:extLst>
              <a:ext uri="{FF2B5EF4-FFF2-40B4-BE49-F238E27FC236}">
                <a16:creationId xmlns:a16="http://schemas.microsoft.com/office/drawing/2014/main" id="{218BA242-20B8-20FA-E14B-F3BCCADE81DB}"/>
              </a:ext>
            </a:extLst>
          </p:cNvPr>
          <p:cNvSpPr txBox="1"/>
          <p:nvPr/>
        </p:nvSpPr>
        <p:spPr>
          <a:xfrm>
            <a:off x="998376" y="1791478"/>
            <a:ext cx="5097624" cy="369332"/>
          </a:xfrm>
          <a:prstGeom prst="rect">
            <a:avLst/>
          </a:prstGeom>
          <a:noFill/>
        </p:spPr>
        <p:txBody>
          <a:bodyPr wrap="square" rtlCol="0">
            <a:spAutoFit/>
          </a:bodyPr>
          <a:lstStyle/>
          <a:p>
            <a:r>
              <a:rPr lang="it-IT" dirty="0"/>
              <a:t>Algoritmo di aggiornamento dell’albero</a:t>
            </a:r>
          </a:p>
        </p:txBody>
      </p:sp>
      <p:sp>
        <p:nvSpPr>
          <p:cNvPr id="9" name="CasellaDiTesto 8">
            <a:extLst>
              <a:ext uri="{FF2B5EF4-FFF2-40B4-BE49-F238E27FC236}">
                <a16:creationId xmlns:a16="http://schemas.microsoft.com/office/drawing/2014/main" id="{C695E521-FCE8-E7B4-168D-FFE3682C08FB}"/>
              </a:ext>
            </a:extLst>
          </p:cNvPr>
          <p:cNvSpPr txBox="1"/>
          <p:nvPr/>
        </p:nvSpPr>
        <p:spPr>
          <a:xfrm>
            <a:off x="1056810" y="2326406"/>
            <a:ext cx="10067731" cy="3139321"/>
          </a:xfrm>
          <a:prstGeom prst="rect">
            <a:avLst/>
          </a:prstGeom>
          <a:noFill/>
        </p:spPr>
        <p:txBody>
          <a:bodyPr wrap="square" rtlCol="0">
            <a:spAutoFit/>
          </a:bodyPr>
          <a:lstStyle/>
          <a:p>
            <a:pPr marL="285750" indent="-285750">
              <a:buFont typeface="Arial" panose="020B0604020202020204" pitchFamily="34" charset="0"/>
              <a:buChar char="•"/>
            </a:pPr>
            <a:r>
              <a:rPr lang="it-IT" dirty="0"/>
              <a:t>Dato il corpo b</a:t>
            </a:r>
            <a:r>
              <a:rPr lang="it-IT" baseline="-25000" dirty="0"/>
              <a:t>i</a:t>
            </a:r>
            <a:r>
              <a:rPr lang="it-IT" dirty="0"/>
              <a:t> , viene verificato se tale corpo sia uscito al di fuori del bounding box del proprio nodo foglia </a:t>
            </a:r>
          </a:p>
          <a:p>
            <a:pPr marL="285750" indent="-285750">
              <a:buFont typeface="Arial" panose="020B0604020202020204" pitchFamily="34" charset="0"/>
              <a:buChar char="•"/>
            </a:pPr>
            <a:r>
              <a:rPr lang="it-IT" dirty="0"/>
              <a:t>Se ciò risulta falso, il controllo procede con il prossimo corpo </a:t>
            </a:r>
          </a:p>
          <a:p>
            <a:pPr marL="285750" indent="-285750">
              <a:buFont typeface="Arial" panose="020B0604020202020204" pitchFamily="34" charset="0"/>
              <a:buChar char="•"/>
            </a:pPr>
            <a:r>
              <a:rPr lang="it-IT" dirty="0"/>
              <a:t>Se ciò risulta vero, l’albero viene percorso </a:t>
            </a:r>
            <a:r>
              <a:rPr lang="it-IT" b="1" dirty="0"/>
              <a:t>dal basso verso l’alto </a:t>
            </a:r>
            <a:r>
              <a:rPr lang="it-IT" dirty="0"/>
              <a:t>a partire dalla foglia contenente il nodo, procedendo finché non viene trovato un nodo sul cammino dalla foglia alla radice il cui bounding box contenga ancora il corpo. Una volta trovato tale nodo, viene effettuato l’inserimento del corpo in tale nodo. </a:t>
            </a:r>
          </a:p>
          <a:p>
            <a:pPr marL="285750" indent="-285750">
              <a:buFont typeface="Arial" panose="020B0604020202020204" pitchFamily="34" charset="0"/>
              <a:buChar char="•"/>
            </a:pPr>
            <a:r>
              <a:rPr lang="it-IT" dirty="0"/>
              <a:t> In particolare, se neanche il bounding box della radice dell’albero contiene il corpo, dunque se il corpo è uscito fuori da quello che precedentemente era lo spazio massimo, l’intero albero verrà completamente rigenerato, come nella versione non ottimizzata, espandendo così lo spazio massimo occupato dai corpi</a:t>
            </a:r>
          </a:p>
        </p:txBody>
      </p:sp>
      <p:sp>
        <p:nvSpPr>
          <p:cNvPr id="11" name="CasellaDiTesto 10">
            <a:extLst>
              <a:ext uri="{FF2B5EF4-FFF2-40B4-BE49-F238E27FC236}">
                <a16:creationId xmlns:a16="http://schemas.microsoft.com/office/drawing/2014/main" id="{76A3D1B2-FD9D-8BBB-5C55-9639D4BCD776}"/>
              </a:ext>
            </a:extLst>
          </p:cNvPr>
          <p:cNvSpPr txBox="1"/>
          <p:nvPr/>
        </p:nvSpPr>
        <p:spPr>
          <a:xfrm>
            <a:off x="1220560" y="5602069"/>
            <a:ext cx="10235682" cy="646331"/>
          </a:xfrm>
          <a:prstGeom prst="rect">
            <a:avLst/>
          </a:prstGeom>
          <a:noFill/>
        </p:spPr>
        <p:txBody>
          <a:bodyPr wrap="square" rtlCol="0">
            <a:spAutoFit/>
          </a:bodyPr>
          <a:lstStyle/>
          <a:p>
            <a:r>
              <a:rPr lang="it-IT" dirty="0"/>
              <a:t>Ciò risulta possibile salvando nei nodi del grafo anche il puntatore al padre e l’indice del proprio settore.</a:t>
            </a:r>
          </a:p>
        </p:txBody>
      </p:sp>
      <p:sp>
        <p:nvSpPr>
          <p:cNvPr id="12" name="CasellaDiTesto 11">
            <a:extLst>
              <a:ext uri="{FF2B5EF4-FFF2-40B4-BE49-F238E27FC236}">
                <a16:creationId xmlns:a16="http://schemas.microsoft.com/office/drawing/2014/main" id="{DA732293-D0A4-7F97-28D2-D013039602AE}"/>
              </a:ext>
            </a:extLst>
          </p:cNvPr>
          <p:cNvSpPr txBox="1"/>
          <p:nvPr/>
        </p:nvSpPr>
        <p:spPr>
          <a:xfrm>
            <a:off x="1220560" y="6384742"/>
            <a:ext cx="1941557" cy="369332"/>
          </a:xfrm>
          <a:prstGeom prst="rect">
            <a:avLst/>
          </a:prstGeom>
          <a:noFill/>
        </p:spPr>
        <p:txBody>
          <a:bodyPr wrap="none" rtlCol="0">
            <a:spAutoFit/>
          </a:bodyPr>
          <a:lstStyle/>
          <a:p>
            <a:r>
              <a:rPr lang="it-IT" dirty="0"/>
              <a:t>Vedere i test </a:t>
            </a:r>
            <a:r>
              <a:rPr lang="it-IT" dirty="0">
                <a:hlinkClick r:id="rId2" action="ppaction://hlinksldjump"/>
              </a:rPr>
              <a:t>qui</a:t>
            </a:r>
            <a:endParaRPr lang="it-IT" dirty="0"/>
          </a:p>
        </p:txBody>
      </p:sp>
    </p:spTree>
    <p:extLst>
      <p:ext uri="{BB962C8B-B14F-4D97-AF65-F5344CB8AC3E}">
        <p14:creationId xmlns:p14="http://schemas.microsoft.com/office/powerpoint/2010/main" val="31441300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4FF4DE-5B08-BF5A-5BB9-DECBA622EBC6}"/>
              </a:ext>
            </a:extLst>
          </p:cNvPr>
          <p:cNvSpPr>
            <a:spLocks noGrp="1"/>
          </p:cNvSpPr>
          <p:nvPr>
            <p:ph type="title"/>
          </p:nvPr>
        </p:nvSpPr>
        <p:spPr/>
        <p:txBody>
          <a:bodyPr/>
          <a:lstStyle/>
          <a:p>
            <a:r>
              <a:rPr lang="it-IT" dirty="0"/>
              <a:t>Barnes-Hut sequenziale</a:t>
            </a:r>
          </a:p>
        </p:txBody>
      </p:sp>
      <p:sp>
        <p:nvSpPr>
          <p:cNvPr id="4" name="CasellaDiTesto 3">
            <a:extLst>
              <a:ext uri="{FF2B5EF4-FFF2-40B4-BE49-F238E27FC236}">
                <a16:creationId xmlns:a16="http://schemas.microsoft.com/office/drawing/2014/main" id="{3F436634-E4A6-C3E0-B096-9F43BBF52434}"/>
              </a:ext>
            </a:extLst>
          </p:cNvPr>
          <p:cNvSpPr txBox="1"/>
          <p:nvPr/>
        </p:nvSpPr>
        <p:spPr>
          <a:xfrm>
            <a:off x="924443" y="1866900"/>
            <a:ext cx="7781018" cy="369332"/>
          </a:xfrm>
          <a:prstGeom prst="rect">
            <a:avLst/>
          </a:prstGeom>
          <a:noFill/>
        </p:spPr>
        <p:txBody>
          <a:bodyPr wrap="square" rtlCol="0">
            <a:spAutoFit/>
          </a:bodyPr>
          <a:lstStyle/>
          <a:p>
            <a:r>
              <a:rPr lang="it-IT" dirty="0"/>
              <a:t>Ottimizzazione della struttura dati</a:t>
            </a:r>
          </a:p>
        </p:txBody>
      </p:sp>
      <p:pic>
        <p:nvPicPr>
          <p:cNvPr id="6" name="Immagine 5" descr="Immagine che contiene testo, schermata, software&#10;&#10;Descrizione generata automaticamente">
            <a:extLst>
              <a:ext uri="{FF2B5EF4-FFF2-40B4-BE49-F238E27FC236}">
                <a16:creationId xmlns:a16="http://schemas.microsoft.com/office/drawing/2014/main" id="{0AA7BCE0-EB9D-EF0A-F111-15578B5F8662}"/>
              </a:ext>
            </a:extLst>
          </p:cNvPr>
          <p:cNvPicPr>
            <a:picLocks noChangeAspect="1"/>
          </p:cNvPicPr>
          <p:nvPr/>
        </p:nvPicPr>
        <p:blipFill>
          <a:blip r:embed="rId2"/>
          <a:stretch>
            <a:fillRect/>
          </a:stretch>
        </p:blipFill>
        <p:spPr>
          <a:xfrm>
            <a:off x="913795" y="2390775"/>
            <a:ext cx="4871961" cy="3742231"/>
          </a:xfrm>
          <a:prstGeom prst="rect">
            <a:avLst/>
          </a:prstGeom>
        </p:spPr>
      </p:pic>
      <p:sp>
        <p:nvSpPr>
          <p:cNvPr id="7" name="CasellaDiTesto 6">
            <a:extLst>
              <a:ext uri="{FF2B5EF4-FFF2-40B4-BE49-F238E27FC236}">
                <a16:creationId xmlns:a16="http://schemas.microsoft.com/office/drawing/2014/main" id="{922CEA15-8860-22C8-7B81-9EF99815F11A}"/>
              </a:ext>
            </a:extLst>
          </p:cNvPr>
          <p:cNvSpPr txBox="1"/>
          <p:nvPr/>
        </p:nvSpPr>
        <p:spPr>
          <a:xfrm>
            <a:off x="977445" y="6133006"/>
            <a:ext cx="3049233" cy="369332"/>
          </a:xfrm>
          <a:prstGeom prst="rect">
            <a:avLst/>
          </a:prstGeom>
          <a:noFill/>
        </p:spPr>
        <p:txBody>
          <a:bodyPr wrap="none" rtlCol="0">
            <a:spAutoFit/>
          </a:bodyPr>
          <a:lstStyle/>
          <a:p>
            <a:r>
              <a:rPr lang="it-IT" dirty="0"/>
              <a:t>Funzione update_bodies( ) </a:t>
            </a:r>
          </a:p>
        </p:txBody>
      </p:sp>
      <p:pic>
        <p:nvPicPr>
          <p:cNvPr id="9" name="Immagine 8" descr="Immagine che contiene testo, schermata&#10;&#10;Descrizione generata automaticamente">
            <a:extLst>
              <a:ext uri="{FF2B5EF4-FFF2-40B4-BE49-F238E27FC236}">
                <a16:creationId xmlns:a16="http://schemas.microsoft.com/office/drawing/2014/main" id="{8220773A-3467-2299-F2FC-53D4AB4C0CEB}"/>
              </a:ext>
            </a:extLst>
          </p:cNvPr>
          <p:cNvPicPr>
            <a:picLocks noChangeAspect="1"/>
          </p:cNvPicPr>
          <p:nvPr/>
        </p:nvPicPr>
        <p:blipFill>
          <a:blip r:embed="rId3"/>
          <a:stretch>
            <a:fillRect/>
          </a:stretch>
        </p:blipFill>
        <p:spPr>
          <a:xfrm>
            <a:off x="6396844" y="2390775"/>
            <a:ext cx="5178129" cy="3742231"/>
          </a:xfrm>
          <a:prstGeom prst="rect">
            <a:avLst/>
          </a:prstGeom>
        </p:spPr>
      </p:pic>
      <p:sp>
        <p:nvSpPr>
          <p:cNvPr id="10" name="CasellaDiTesto 9">
            <a:extLst>
              <a:ext uri="{FF2B5EF4-FFF2-40B4-BE49-F238E27FC236}">
                <a16:creationId xmlns:a16="http://schemas.microsoft.com/office/drawing/2014/main" id="{6A494FC5-FC5F-82F5-9CE6-0298C3BA1AC5}"/>
              </a:ext>
            </a:extLst>
          </p:cNvPr>
          <p:cNvSpPr txBox="1"/>
          <p:nvPr/>
        </p:nvSpPr>
        <p:spPr>
          <a:xfrm flipH="1">
            <a:off x="6442562" y="6317672"/>
            <a:ext cx="5749437" cy="369332"/>
          </a:xfrm>
          <a:prstGeom prst="rect">
            <a:avLst/>
          </a:prstGeom>
          <a:noFill/>
        </p:spPr>
        <p:txBody>
          <a:bodyPr wrap="square" rtlCol="0">
            <a:spAutoFit/>
          </a:bodyPr>
          <a:lstStyle/>
          <a:p>
            <a:r>
              <a:rPr lang="it-IT" dirty="0"/>
              <a:t>Versione aggiornata dell’esecuzione usando leaves</a:t>
            </a:r>
          </a:p>
        </p:txBody>
      </p:sp>
      <p:pic>
        <p:nvPicPr>
          <p:cNvPr id="11" name="Elemento grafico 10" descr="Home con riempimento a tinta unita">
            <a:hlinkClick r:id="" action="ppaction://hlinkshowjump?jump=firstslide"/>
            <a:extLst>
              <a:ext uri="{FF2B5EF4-FFF2-40B4-BE49-F238E27FC236}">
                <a16:creationId xmlns:a16="http://schemas.microsoft.com/office/drawing/2014/main" id="{A20BBFAC-12CC-5994-224F-A692B260EF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7258" y="161670"/>
            <a:ext cx="535560" cy="535560"/>
          </a:xfrm>
          <a:prstGeom prst="rect">
            <a:avLst/>
          </a:prstGeom>
        </p:spPr>
      </p:pic>
      <p:pic>
        <p:nvPicPr>
          <p:cNvPr id="12" name="Elemento grafico 11" descr="Indietro con riempimento a tinta unita">
            <a:hlinkClick r:id="" action="ppaction://hlinkshowjump?jump=previousslide"/>
            <a:extLst>
              <a:ext uri="{FF2B5EF4-FFF2-40B4-BE49-F238E27FC236}">
                <a16:creationId xmlns:a16="http://schemas.microsoft.com/office/drawing/2014/main" id="{0F96AEFB-AB8A-D609-688E-84900620DDA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10551815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4DF531-3B7A-CC9A-A8E3-37062CF36F76}"/>
              </a:ext>
            </a:extLst>
          </p:cNvPr>
          <p:cNvSpPr>
            <a:spLocks noGrp="1"/>
          </p:cNvSpPr>
          <p:nvPr>
            <p:ph type="title"/>
          </p:nvPr>
        </p:nvSpPr>
        <p:spPr/>
        <p:txBody>
          <a:bodyPr>
            <a:normAutofit/>
          </a:bodyPr>
          <a:lstStyle/>
          <a:p>
            <a:r>
              <a:rPr lang="it-IT" dirty="0"/>
              <a:t>Barnes-Hut tramite OpenMP</a:t>
            </a:r>
          </a:p>
        </p:txBody>
      </p:sp>
      <p:pic>
        <p:nvPicPr>
          <p:cNvPr id="4" name="Elemento grafico 3" descr="Home con riempimento a tinta unita">
            <a:hlinkClick r:id="" action="ppaction://hlinkshowjump?jump=firstslide"/>
            <a:extLst>
              <a:ext uri="{FF2B5EF4-FFF2-40B4-BE49-F238E27FC236}">
                <a16:creationId xmlns:a16="http://schemas.microsoft.com/office/drawing/2014/main" id="{25FBC460-93B5-6AAC-A344-325AB700EB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7258" y="161670"/>
            <a:ext cx="535560" cy="535560"/>
          </a:xfrm>
          <a:prstGeom prst="rect">
            <a:avLst/>
          </a:prstGeom>
        </p:spPr>
      </p:pic>
      <p:pic>
        <p:nvPicPr>
          <p:cNvPr id="5" name="Elemento grafico 4" descr="Indietro con riempimento a tinta unita">
            <a:hlinkClick r:id="" action="ppaction://hlinkshowjump?jump=previousslide"/>
            <a:extLst>
              <a:ext uri="{FF2B5EF4-FFF2-40B4-BE49-F238E27FC236}">
                <a16:creationId xmlns:a16="http://schemas.microsoft.com/office/drawing/2014/main" id="{0FC0A734-56CF-4606-A229-EF41197B02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7808" y="290985"/>
            <a:ext cx="444820" cy="444820"/>
          </a:xfrm>
          <a:prstGeom prst="rect">
            <a:avLst/>
          </a:prstGeom>
        </p:spPr>
      </p:pic>
      <p:sp>
        <p:nvSpPr>
          <p:cNvPr id="6" name="CasellaDiTesto 5">
            <a:extLst>
              <a:ext uri="{FF2B5EF4-FFF2-40B4-BE49-F238E27FC236}">
                <a16:creationId xmlns:a16="http://schemas.microsoft.com/office/drawing/2014/main" id="{3194E137-7DAB-91DB-8708-A98515B861AB}"/>
              </a:ext>
            </a:extLst>
          </p:cNvPr>
          <p:cNvSpPr txBox="1"/>
          <p:nvPr/>
        </p:nvSpPr>
        <p:spPr>
          <a:xfrm>
            <a:off x="913795" y="1996751"/>
            <a:ext cx="2640466" cy="369332"/>
          </a:xfrm>
          <a:prstGeom prst="rect">
            <a:avLst/>
          </a:prstGeom>
          <a:noFill/>
        </p:spPr>
        <p:txBody>
          <a:bodyPr wrap="none" rtlCol="0">
            <a:spAutoFit/>
          </a:bodyPr>
          <a:lstStyle/>
          <a:p>
            <a:r>
              <a:rPr lang="it-IT" dirty="0"/>
              <a:t>Analisi e progettazione</a:t>
            </a:r>
          </a:p>
        </p:txBody>
      </p:sp>
      <p:sp>
        <p:nvSpPr>
          <p:cNvPr id="7" name="CasellaDiTesto 6">
            <a:extLst>
              <a:ext uri="{FF2B5EF4-FFF2-40B4-BE49-F238E27FC236}">
                <a16:creationId xmlns:a16="http://schemas.microsoft.com/office/drawing/2014/main" id="{DDDCAE77-3A1A-22B6-0088-5AB64E945C14}"/>
              </a:ext>
            </a:extLst>
          </p:cNvPr>
          <p:cNvSpPr txBox="1"/>
          <p:nvPr/>
        </p:nvSpPr>
        <p:spPr>
          <a:xfrm>
            <a:off x="1007706" y="2705878"/>
            <a:ext cx="9069355" cy="3970318"/>
          </a:xfrm>
          <a:prstGeom prst="rect">
            <a:avLst/>
          </a:prstGeom>
          <a:noFill/>
        </p:spPr>
        <p:txBody>
          <a:bodyPr wrap="square" rtlCol="0">
            <a:spAutoFit/>
          </a:bodyPr>
          <a:lstStyle/>
          <a:p>
            <a:r>
              <a:rPr lang="it-IT" dirty="0"/>
              <a:t>La soluzione ottimale per parallelizzare con OpenMP la versione sequenziale è quella di suddividere i corpi per i thread in uso.</a:t>
            </a:r>
          </a:p>
          <a:p>
            <a:endParaRPr lang="it-IT" dirty="0"/>
          </a:p>
          <a:p>
            <a:r>
              <a:rPr lang="it-IT" dirty="0"/>
              <a:t>Come nell’implementazione della versione estensiva, conviene calcolare a priori le frazioni di corpi per thread. </a:t>
            </a:r>
          </a:p>
          <a:p>
            <a:endParaRPr lang="it-IT" dirty="0"/>
          </a:p>
          <a:p>
            <a:r>
              <a:rPr lang="it-IT" dirty="0"/>
              <a:t>A differenza della versione estensiva però l’algoritmo introduce una criticità: la gestione condivisa del grafo tramite aggiornamenti e inserimenti di nodi. </a:t>
            </a:r>
          </a:p>
          <a:p>
            <a:r>
              <a:rPr lang="it-IT" dirty="0"/>
              <a:t>Perciò sono state prese in considerazione queste opzioni:</a:t>
            </a:r>
          </a:p>
          <a:p>
            <a:endParaRPr lang="it-IT" dirty="0"/>
          </a:p>
          <a:p>
            <a:pPr marL="285750" indent="-285750">
              <a:buFont typeface="Arial" panose="020B0604020202020204" pitchFamily="34" charset="0"/>
              <a:buChar char="•"/>
            </a:pPr>
            <a:r>
              <a:rPr lang="it-IT" dirty="0"/>
              <a:t>lock sulla radice</a:t>
            </a:r>
          </a:p>
          <a:p>
            <a:pPr marL="285750" indent="-285750">
              <a:buFont typeface="Arial" panose="020B0604020202020204" pitchFamily="34" charset="0"/>
              <a:buChar char="•"/>
            </a:pPr>
            <a:r>
              <a:rPr lang="it-IT" dirty="0"/>
              <a:t>lock su ogni nodo</a:t>
            </a:r>
          </a:p>
          <a:p>
            <a:pPr marL="285750" indent="-285750">
              <a:buFont typeface="Arial" panose="020B0604020202020204" pitchFamily="34" charset="0"/>
              <a:buChar char="•"/>
            </a:pPr>
            <a:r>
              <a:rPr lang="it-IT" dirty="0"/>
              <a:t>optimistic locking</a:t>
            </a:r>
          </a:p>
          <a:p>
            <a:pPr marL="285750" indent="-285750">
              <a:buFont typeface="Arial" panose="020B0604020202020204" pitchFamily="34" charset="0"/>
              <a:buChar char="•"/>
            </a:pPr>
            <a:r>
              <a:rPr lang="it-IT" dirty="0"/>
              <a:t>Gestione dell’albero limitata al solo processo master</a:t>
            </a:r>
          </a:p>
        </p:txBody>
      </p:sp>
    </p:spTree>
    <p:extLst>
      <p:ext uri="{BB962C8B-B14F-4D97-AF65-F5344CB8AC3E}">
        <p14:creationId xmlns:p14="http://schemas.microsoft.com/office/powerpoint/2010/main" val="1054558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b="-1"/>
          <a:stretch/>
        </p:blipFill>
        <p:spPr>
          <a:xfrm>
            <a:off x="-8622" y="10"/>
            <a:ext cx="6096000" cy="6857990"/>
          </a:xfrm>
          <a:prstGeom prst="rect">
            <a:avLst/>
          </a:prstGeom>
        </p:spPr>
      </p:pic>
      <p:sp>
        <p:nvSpPr>
          <p:cNvPr id="2" name="Titolo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rtlCol="0" anchor="b">
            <a:normAutofit/>
          </a:bodyPr>
          <a:lstStyle/>
          <a:p>
            <a:pPr algn="l"/>
            <a:r>
              <a:rPr lang="it-IT" sz="4000" dirty="0"/>
              <a:t>Formule utilizzate</a:t>
            </a:r>
          </a:p>
        </p:txBody>
      </p:sp>
      <p:sp>
        <p:nvSpPr>
          <p:cNvPr id="24" name="Segnaposto contenuto 2">
            <a:extLst>
              <a:ext uri="{FF2B5EF4-FFF2-40B4-BE49-F238E27FC236}">
                <a16:creationId xmlns:a16="http://schemas.microsoft.com/office/drawing/2014/main" id="{F260476B-CCA6-412B-A9C5-399C34AE6F05}"/>
              </a:ext>
            </a:extLst>
          </p:cNvPr>
          <p:cNvSpPr>
            <a:spLocks noGrp="1"/>
          </p:cNvSpPr>
          <p:nvPr>
            <p:ph idx="1"/>
          </p:nvPr>
        </p:nvSpPr>
        <p:spPr>
          <a:xfrm>
            <a:off x="6900493" y="1732449"/>
            <a:ext cx="4403596" cy="4058751"/>
          </a:xfrm>
        </p:spPr>
        <p:txBody>
          <a:bodyPr rtlCol="0" anchor="t">
            <a:normAutofit/>
          </a:bodyPr>
          <a:lstStyle/>
          <a:p>
            <a:pPr marL="494100" indent="-457200">
              <a:buAutoNum type="arabicPeriod"/>
            </a:pPr>
            <a:r>
              <a:rPr lang="it-IT" sz="2000" dirty="0"/>
              <a:t>Legge di gravità di Newton</a:t>
            </a:r>
          </a:p>
          <a:p>
            <a:pPr marL="494100" indent="-457200">
              <a:buAutoNum type="arabicPeriod"/>
            </a:pPr>
            <a:r>
              <a:rPr lang="it-IT" sz="2000" dirty="0"/>
              <a:t>Distanza vettoriale</a:t>
            </a:r>
          </a:p>
          <a:p>
            <a:pPr marL="494100" indent="-457200">
              <a:buAutoNum type="arabicPeriod"/>
            </a:pPr>
            <a:r>
              <a:rPr lang="it-IT" sz="2000" dirty="0"/>
              <a:t>Somma delle forze subite dall’i-esimo corpo</a:t>
            </a:r>
          </a:p>
          <a:p>
            <a:pPr marL="494100" indent="-457200">
              <a:buAutoNum type="arabicPeriod"/>
            </a:pPr>
            <a:r>
              <a:rPr lang="it-IT" sz="2000" dirty="0"/>
              <a:t>Seconda legge di Newton</a:t>
            </a:r>
          </a:p>
          <a:p>
            <a:pPr marL="494100" indent="-457200">
              <a:buAutoNum type="arabicPeriod"/>
            </a:pPr>
            <a:r>
              <a:rPr lang="it-IT" sz="2000" dirty="0"/>
              <a:t>Risoluzione dell’accelerazione</a:t>
            </a:r>
          </a:p>
          <a:p>
            <a:pPr marL="494100" indent="-457200">
              <a:buAutoNum type="arabicPeriod"/>
            </a:pPr>
            <a:r>
              <a:rPr lang="it-IT" sz="2000" dirty="0"/>
              <a:t>Calcolo della velocità e della posizione del corpo dopo l’applicazione delle forze</a:t>
            </a:r>
          </a:p>
          <a:p>
            <a:endParaRPr lang="it-IT" sz="2400" dirty="0"/>
          </a:p>
        </p:txBody>
      </p:sp>
      <p:pic>
        <p:nvPicPr>
          <p:cNvPr id="7" name="Immagine 6">
            <a:extLst>
              <a:ext uri="{FF2B5EF4-FFF2-40B4-BE49-F238E27FC236}">
                <a16:creationId xmlns:a16="http://schemas.microsoft.com/office/drawing/2014/main" id="{5AD1675F-5E5A-FBAD-43ED-952AC2C80063}"/>
              </a:ext>
            </a:extLst>
          </p:cNvPr>
          <p:cNvPicPr>
            <a:picLocks noChangeAspect="1"/>
          </p:cNvPicPr>
          <p:nvPr/>
        </p:nvPicPr>
        <p:blipFill>
          <a:blip r:embed="rId5"/>
          <a:stretch>
            <a:fillRect/>
          </a:stretch>
        </p:blipFill>
        <p:spPr>
          <a:xfrm>
            <a:off x="645956" y="609600"/>
            <a:ext cx="5021419" cy="633617"/>
          </a:xfrm>
          <a:prstGeom prst="rect">
            <a:avLst/>
          </a:prstGeom>
        </p:spPr>
      </p:pic>
      <p:pic>
        <p:nvPicPr>
          <p:cNvPr id="11" name="Immagine 10">
            <a:extLst>
              <a:ext uri="{FF2B5EF4-FFF2-40B4-BE49-F238E27FC236}">
                <a16:creationId xmlns:a16="http://schemas.microsoft.com/office/drawing/2014/main" id="{83CCDCC8-DFD0-C2A5-8704-0C8140118C36}"/>
              </a:ext>
            </a:extLst>
          </p:cNvPr>
          <p:cNvPicPr>
            <a:picLocks noChangeAspect="1"/>
          </p:cNvPicPr>
          <p:nvPr/>
        </p:nvPicPr>
        <p:blipFill>
          <a:blip r:embed="rId6"/>
          <a:stretch>
            <a:fillRect/>
          </a:stretch>
        </p:blipFill>
        <p:spPr>
          <a:xfrm>
            <a:off x="645955" y="1575048"/>
            <a:ext cx="5021420" cy="548558"/>
          </a:xfrm>
          <a:prstGeom prst="rect">
            <a:avLst/>
          </a:prstGeom>
        </p:spPr>
      </p:pic>
      <p:pic>
        <p:nvPicPr>
          <p:cNvPr id="13" name="Immagine 12">
            <a:extLst>
              <a:ext uri="{FF2B5EF4-FFF2-40B4-BE49-F238E27FC236}">
                <a16:creationId xmlns:a16="http://schemas.microsoft.com/office/drawing/2014/main" id="{FFC8D471-1E4F-C194-600D-5E9D30F1D87C}"/>
              </a:ext>
            </a:extLst>
          </p:cNvPr>
          <p:cNvPicPr>
            <a:picLocks noChangeAspect="1"/>
          </p:cNvPicPr>
          <p:nvPr/>
        </p:nvPicPr>
        <p:blipFill>
          <a:blip r:embed="rId7"/>
          <a:stretch>
            <a:fillRect/>
          </a:stretch>
        </p:blipFill>
        <p:spPr>
          <a:xfrm>
            <a:off x="645955" y="2462397"/>
            <a:ext cx="5021420" cy="1092958"/>
          </a:xfrm>
          <a:prstGeom prst="rect">
            <a:avLst/>
          </a:prstGeom>
        </p:spPr>
      </p:pic>
      <p:pic>
        <p:nvPicPr>
          <p:cNvPr id="15" name="Immagine 14">
            <a:extLst>
              <a:ext uri="{FF2B5EF4-FFF2-40B4-BE49-F238E27FC236}">
                <a16:creationId xmlns:a16="http://schemas.microsoft.com/office/drawing/2014/main" id="{7A644A73-90E8-6A84-7426-440A1C150E36}"/>
              </a:ext>
            </a:extLst>
          </p:cNvPr>
          <p:cNvPicPr>
            <a:picLocks noChangeAspect="1"/>
          </p:cNvPicPr>
          <p:nvPr/>
        </p:nvPicPr>
        <p:blipFill>
          <a:blip r:embed="rId8"/>
          <a:stretch>
            <a:fillRect/>
          </a:stretch>
        </p:blipFill>
        <p:spPr>
          <a:xfrm>
            <a:off x="2065180" y="3890666"/>
            <a:ext cx="2192495" cy="783982"/>
          </a:xfrm>
          <a:prstGeom prst="rect">
            <a:avLst/>
          </a:prstGeom>
        </p:spPr>
      </p:pic>
      <p:pic>
        <p:nvPicPr>
          <p:cNvPr id="17" name="Immagine 16">
            <a:extLst>
              <a:ext uri="{FF2B5EF4-FFF2-40B4-BE49-F238E27FC236}">
                <a16:creationId xmlns:a16="http://schemas.microsoft.com/office/drawing/2014/main" id="{01B560CA-C3E6-0C7F-5F8B-4563F36C9EDA}"/>
              </a:ext>
            </a:extLst>
          </p:cNvPr>
          <p:cNvPicPr>
            <a:picLocks noChangeAspect="1"/>
          </p:cNvPicPr>
          <p:nvPr/>
        </p:nvPicPr>
        <p:blipFill>
          <a:blip r:embed="rId9"/>
          <a:stretch>
            <a:fillRect/>
          </a:stretch>
        </p:blipFill>
        <p:spPr>
          <a:xfrm>
            <a:off x="788830" y="5009959"/>
            <a:ext cx="5021420" cy="612826"/>
          </a:xfrm>
          <a:prstGeom prst="rect">
            <a:avLst/>
          </a:prstGeom>
        </p:spPr>
      </p:pic>
      <p:pic>
        <p:nvPicPr>
          <p:cNvPr id="19" name="Immagine 18">
            <a:extLst>
              <a:ext uri="{FF2B5EF4-FFF2-40B4-BE49-F238E27FC236}">
                <a16:creationId xmlns:a16="http://schemas.microsoft.com/office/drawing/2014/main" id="{2CCC3755-A725-60F7-887E-A0A0251E7AC0}"/>
              </a:ext>
            </a:extLst>
          </p:cNvPr>
          <p:cNvPicPr>
            <a:picLocks noChangeAspect="1"/>
          </p:cNvPicPr>
          <p:nvPr/>
        </p:nvPicPr>
        <p:blipFill>
          <a:blip r:embed="rId10"/>
          <a:stretch>
            <a:fillRect/>
          </a:stretch>
        </p:blipFill>
        <p:spPr>
          <a:xfrm>
            <a:off x="2065180" y="5791490"/>
            <a:ext cx="2314898" cy="981212"/>
          </a:xfrm>
          <a:prstGeom prst="rect">
            <a:avLst/>
          </a:prstGeom>
        </p:spPr>
      </p:pic>
      <p:sp>
        <p:nvSpPr>
          <p:cNvPr id="20" name="CasellaDiTesto 19">
            <a:extLst>
              <a:ext uri="{FF2B5EF4-FFF2-40B4-BE49-F238E27FC236}">
                <a16:creationId xmlns:a16="http://schemas.microsoft.com/office/drawing/2014/main" id="{C5AC9BB0-5C11-F564-9A8A-2F7D07B78AF5}"/>
              </a:ext>
            </a:extLst>
          </p:cNvPr>
          <p:cNvSpPr txBox="1"/>
          <p:nvPr/>
        </p:nvSpPr>
        <p:spPr>
          <a:xfrm>
            <a:off x="708660" y="662940"/>
            <a:ext cx="960120" cy="369332"/>
          </a:xfrm>
          <a:prstGeom prst="rect">
            <a:avLst/>
          </a:prstGeom>
          <a:noFill/>
        </p:spPr>
        <p:txBody>
          <a:bodyPr wrap="square" rtlCol="0">
            <a:spAutoFit/>
          </a:bodyPr>
          <a:lstStyle/>
          <a:p>
            <a:r>
              <a:rPr lang="it-IT" dirty="0"/>
              <a:t>1</a:t>
            </a:r>
          </a:p>
        </p:txBody>
      </p:sp>
      <p:sp>
        <p:nvSpPr>
          <p:cNvPr id="21" name="CasellaDiTesto 20">
            <a:extLst>
              <a:ext uri="{FF2B5EF4-FFF2-40B4-BE49-F238E27FC236}">
                <a16:creationId xmlns:a16="http://schemas.microsoft.com/office/drawing/2014/main" id="{8DD17E37-6D7B-0D60-21A7-81A589E8BEC9}"/>
              </a:ext>
            </a:extLst>
          </p:cNvPr>
          <p:cNvSpPr txBox="1"/>
          <p:nvPr/>
        </p:nvSpPr>
        <p:spPr>
          <a:xfrm>
            <a:off x="597458" y="394360"/>
            <a:ext cx="309322" cy="369332"/>
          </a:xfrm>
          <a:prstGeom prst="rect">
            <a:avLst/>
          </a:prstGeom>
          <a:noFill/>
        </p:spPr>
        <p:txBody>
          <a:bodyPr wrap="square" rtlCol="0">
            <a:spAutoFit/>
          </a:bodyPr>
          <a:lstStyle/>
          <a:p>
            <a:r>
              <a:rPr lang="it-IT" dirty="0">
                <a:solidFill>
                  <a:schemeClr val="bg1"/>
                </a:solidFill>
              </a:rPr>
              <a:t>1</a:t>
            </a:r>
          </a:p>
        </p:txBody>
      </p:sp>
      <p:sp>
        <p:nvSpPr>
          <p:cNvPr id="22" name="CasellaDiTesto 21">
            <a:extLst>
              <a:ext uri="{FF2B5EF4-FFF2-40B4-BE49-F238E27FC236}">
                <a16:creationId xmlns:a16="http://schemas.microsoft.com/office/drawing/2014/main" id="{A3BE4BCF-4167-4270-D9ED-CFA49E76D485}"/>
              </a:ext>
            </a:extLst>
          </p:cNvPr>
          <p:cNvSpPr txBox="1"/>
          <p:nvPr/>
        </p:nvSpPr>
        <p:spPr>
          <a:xfrm>
            <a:off x="597458" y="1359902"/>
            <a:ext cx="309322" cy="369332"/>
          </a:xfrm>
          <a:prstGeom prst="rect">
            <a:avLst/>
          </a:prstGeom>
          <a:noFill/>
        </p:spPr>
        <p:txBody>
          <a:bodyPr wrap="square" rtlCol="0">
            <a:spAutoFit/>
          </a:bodyPr>
          <a:lstStyle/>
          <a:p>
            <a:r>
              <a:rPr lang="it-IT" dirty="0">
                <a:solidFill>
                  <a:schemeClr val="bg1"/>
                </a:solidFill>
              </a:rPr>
              <a:t>2</a:t>
            </a:r>
          </a:p>
        </p:txBody>
      </p:sp>
      <p:sp>
        <p:nvSpPr>
          <p:cNvPr id="23" name="CasellaDiTesto 22">
            <a:extLst>
              <a:ext uri="{FF2B5EF4-FFF2-40B4-BE49-F238E27FC236}">
                <a16:creationId xmlns:a16="http://schemas.microsoft.com/office/drawing/2014/main" id="{03C52EB8-9CF5-136D-477F-8F55B710F363}"/>
              </a:ext>
            </a:extLst>
          </p:cNvPr>
          <p:cNvSpPr txBox="1"/>
          <p:nvPr/>
        </p:nvSpPr>
        <p:spPr>
          <a:xfrm>
            <a:off x="597458" y="2218202"/>
            <a:ext cx="309322" cy="369332"/>
          </a:xfrm>
          <a:prstGeom prst="rect">
            <a:avLst/>
          </a:prstGeom>
          <a:noFill/>
        </p:spPr>
        <p:txBody>
          <a:bodyPr wrap="square" rtlCol="0">
            <a:spAutoFit/>
          </a:bodyPr>
          <a:lstStyle/>
          <a:p>
            <a:r>
              <a:rPr lang="it-IT" dirty="0">
                <a:solidFill>
                  <a:schemeClr val="bg1"/>
                </a:solidFill>
              </a:rPr>
              <a:t>3</a:t>
            </a:r>
          </a:p>
        </p:txBody>
      </p:sp>
      <p:sp>
        <p:nvSpPr>
          <p:cNvPr id="25" name="CasellaDiTesto 24">
            <a:extLst>
              <a:ext uri="{FF2B5EF4-FFF2-40B4-BE49-F238E27FC236}">
                <a16:creationId xmlns:a16="http://schemas.microsoft.com/office/drawing/2014/main" id="{CB0667A7-B04C-CFC9-8631-215D54DA575F}"/>
              </a:ext>
            </a:extLst>
          </p:cNvPr>
          <p:cNvSpPr txBox="1"/>
          <p:nvPr/>
        </p:nvSpPr>
        <p:spPr>
          <a:xfrm>
            <a:off x="2065180" y="3706000"/>
            <a:ext cx="309322" cy="369332"/>
          </a:xfrm>
          <a:prstGeom prst="rect">
            <a:avLst/>
          </a:prstGeom>
          <a:noFill/>
        </p:spPr>
        <p:txBody>
          <a:bodyPr wrap="square" rtlCol="0">
            <a:spAutoFit/>
          </a:bodyPr>
          <a:lstStyle/>
          <a:p>
            <a:r>
              <a:rPr lang="it-IT" dirty="0">
                <a:solidFill>
                  <a:schemeClr val="bg1"/>
                </a:solidFill>
              </a:rPr>
              <a:t>4</a:t>
            </a:r>
          </a:p>
        </p:txBody>
      </p:sp>
      <p:sp>
        <p:nvSpPr>
          <p:cNvPr id="26" name="CasellaDiTesto 25">
            <a:extLst>
              <a:ext uri="{FF2B5EF4-FFF2-40B4-BE49-F238E27FC236}">
                <a16:creationId xmlns:a16="http://schemas.microsoft.com/office/drawing/2014/main" id="{F3462AB9-1516-C830-B27B-968B8EF3FCE8}"/>
              </a:ext>
            </a:extLst>
          </p:cNvPr>
          <p:cNvSpPr txBox="1"/>
          <p:nvPr/>
        </p:nvSpPr>
        <p:spPr>
          <a:xfrm>
            <a:off x="752119" y="4798920"/>
            <a:ext cx="309322" cy="369332"/>
          </a:xfrm>
          <a:prstGeom prst="rect">
            <a:avLst/>
          </a:prstGeom>
          <a:noFill/>
        </p:spPr>
        <p:txBody>
          <a:bodyPr wrap="square" rtlCol="0">
            <a:spAutoFit/>
          </a:bodyPr>
          <a:lstStyle/>
          <a:p>
            <a:r>
              <a:rPr lang="it-IT" dirty="0">
                <a:solidFill>
                  <a:schemeClr val="bg1"/>
                </a:solidFill>
              </a:rPr>
              <a:t>5</a:t>
            </a:r>
          </a:p>
        </p:txBody>
      </p:sp>
      <p:sp>
        <p:nvSpPr>
          <p:cNvPr id="27" name="CasellaDiTesto 26">
            <a:extLst>
              <a:ext uri="{FF2B5EF4-FFF2-40B4-BE49-F238E27FC236}">
                <a16:creationId xmlns:a16="http://schemas.microsoft.com/office/drawing/2014/main" id="{E1CAB54B-C232-0744-E7B2-C0EADFFEB529}"/>
              </a:ext>
            </a:extLst>
          </p:cNvPr>
          <p:cNvSpPr txBox="1"/>
          <p:nvPr/>
        </p:nvSpPr>
        <p:spPr>
          <a:xfrm>
            <a:off x="2065180" y="5588764"/>
            <a:ext cx="309322" cy="369332"/>
          </a:xfrm>
          <a:prstGeom prst="rect">
            <a:avLst/>
          </a:prstGeom>
          <a:noFill/>
        </p:spPr>
        <p:txBody>
          <a:bodyPr wrap="square" rtlCol="0">
            <a:spAutoFit/>
          </a:bodyPr>
          <a:lstStyle/>
          <a:p>
            <a:r>
              <a:rPr lang="it-IT" dirty="0">
                <a:solidFill>
                  <a:schemeClr val="bg1"/>
                </a:solidFill>
              </a:rPr>
              <a:t>6</a:t>
            </a:r>
          </a:p>
        </p:txBody>
      </p:sp>
      <p:pic>
        <p:nvPicPr>
          <p:cNvPr id="4" name="Elemento grafico 3" descr="Home con riempimento a tinta unita">
            <a:hlinkClick r:id="" action="ppaction://hlinkshowjump?jump=firstslide"/>
            <a:extLst>
              <a:ext uri="{FF2B5EF4-FFF2-40B4-BE49-F238E27FC236}">
                <a16:creationId xmlns:a16="http://schemas.microsoft.com/office/drawing/2014/main" id="{C265E07E-8B62-0D76-74E8-E438CB2F2A3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5955" y="-38390"/>
            <a:ext cx="632318" cy="632318"/>
          </a:xfrm>
          <a:prstGeom prst="rect">
            <a:avLst/>
          </a:prstGeom>
        </p:spPr>
      </p:pic>
      <p:pic>
        <p:nvPicPr>
          <p:cNvPr id="5" name="Elemento grafico 4" descr="Indietro con riempimento a tinta unita">
            <a:hlinkClick r:id="" action="ppaction://hlinkshowjump?jump=previousslide"/>
            <a:extLst>
              <a:ext uri="{FF2B5EF4-FFF2-40B4-BE49-F238E27FC236}">
                <a16:creationId xmlns:a16="http://schemas.microsoft.com/office/drawing/2014/main" id="{5F8101AE-7AAC-67CB-F76C-B6DB14A7AEA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9898" y="-19844"/>
            <a:ext cx="566057" cy="566057"/>
          </a:xfrm>
          <a:prstGeom prst="rect">
            <a:avLst/>
          </a:prstGeom>
        </p:spPr>
      </p:pic>
    </p:spTree>
    <p:extLst>
      <p:ext uri="{BB962C8B-B14F-4D97-AF65-F5344CB8AC3E}">
        <p14:creationId xmlns:p14="http://schemas.microsoft.com/office/powerpoint/2010/main" val="3220235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337D839-7D74-74EC-4A9D-F9A61F429EA6}"/>
              </a:ext>
            </a:extLst>
          </p:cNvPr>
          <p:cNvSpPr>
            <a:spLocks noGrp="1"/>
          </p:cNvSpPr>
          <p:nvPr>
            <p:ph type="title"/>
          </p:nvPr>
        </p:nvSpPr>
        <p:spPr/>
        <p:txBody>
          <a:bodyPr/>
          <a:lstStyle/>
          <a:p>
            <a:r>
              <a:rPr lang="it-IT" dirty="0"/>
              <a:t>Barnes-Hut tramite OpenMP</a:t>
            </a:r>
          </a:p>
        </p:txBody>
      </p:sp>
      <p:sp>
        <p:nvSpPr>
          <p:cNvPr id="6" name="CasellaDiTesto 5">
            <a:extLst>
              <a:ext uri="{FF2B5EF4-FFF2-40B4-BE49-F238E27FC236}">
                <a16:creationId xmlns:a16="http://schemas.microsoft.com/office/drawing/2014/main" id="{3393CEA1-E56D-ED31-80E8-0677BF6BA75A}"/>
              </a:ext>
            </a:extLst>
          </p:cNvPr>
          <p:cNvSpPr txBox="1"/>
          <p:nvPr/>
        </p:nvSpPr>
        <p:spPr>
          <a:xfrm>
            <a:off x="913795" y="1996751"/>
            <a:ext cx="2640466" cy="369332"/>
          </a:xfrm>
          <a:prstGeom prst="rect">
            <a:avLst/>
          </a:prstGeom>
          <a:noFill/>
        </p:spPr>
        <p:txBody>
          <a:bodyPr wrap="none" rtlCol="0">
            <a:spAutoFit/>
          </a:bodyPr>
          <a:lstStyle/>
          <a:p>
            <a:r>
              <a:rPr lang="it-IT" dirty="0"/>
              <a:t>Analisi e progettazione</a:t>
            </a:r>
          </a:p>
        </p:txBody>
      </p:sp>
      <p:sp>
        <p:nvSpPr>
          <p:cNvPr id="7" name="CasellaDiTesto 6">
            <a:extLst>
              <a:ext uri="{FF2B5EF4-FFF2-40B4-BE49-F238E27FC236}">
                <a16:creationId xmlns:a16="http://schemas.microsoft.com/office/drawing/2014/main" id="{ED778B3D-7BD0-E3C0-611D-93143B481649}"/>
              </a:ext>
            </a:extLst>
          </p:cNvPr>
          <p:cNvSpPr txBox="1"/>
          <p:nvPr/>
        </p:nvSpPr>
        <p:spPr>
          <a:xfrm>
            <a:off x="913795" y="2495934"/>
            <a:ext cx="9716105" cy="4801314"/>
          </a:xfrm>
          <a:prstGeom prst="rect">
            <a:avLst/>
          </a:prstGeom>
          <a:noFill/>
        </p:spPr>
        <p:txBody>
          <a:bodyPr wrap="square" rtlCol="0">
            <a:spAutoFit/>
          </a:bodyPr>
          <a:lstStyle/>
          <a:p>
            <a:r>
              <a:rPr lang="it-IT" dirty="0"/>
              <a:t>L’opzione scelta è quella di permettere solo al processo master di aggiornare il grafo poiché:</a:t>
            </a:r>
          </a:p>
          <a:p>
            <a:endParaRPr lang="it-IT" dirty="0"/>
          </a:p>
          <a:p>
            <a:pPr marL="285750" indent="-285750">
              <a:buFont typeface="Arial" panose="020B0604020202020204" pitchFamily="34" charset="0"/>
              <a:buChar char="•"/>
            </a:pPr>
            <a:r>
              <a:rPr lang="it-IT" dirty="0"/>
              <a:t>La lock sulla radice permette solo a un processo alla volta di toccare il grafo (equivalente alla nostra soluzione) tuttavia introducendo un overhead sulla gestione delle lock e sulla sincronizzazione</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a:t>La lock su ogni nodo peggiorerebbe drasticamente le prestazioni dato che una modifica si può propagare per l’intero albero e si dovrebbero chiedere un numero esagerato di lock ai nodi</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a:t>Utilizzando l’optimistic locking si avrebbe il costo di un inserimento pari a </a:t>
            </a:r>
            <a:r>
              <a:rPr lang="it-IT" i="1" dirty="0"/>
              <a:t>O</a:t>
            </a:r>
            <a:r>
              <a:rPr lang="it-IT" dirty="0"/>
              <a:t>(</a:t>
            </a:r>
            <a:r>
              <a:rPr lang="it-IT" i="1" dirty="0"/>
              <a:t>n</a:t>
            </a:r>
            <a:r>
              <a:rPr lang="it-IT" i="1" baseline="30000" dirty="0"/>
              <a:t>2</a:t>
            </a:r>
            <a:r>
              <a:rPr lang="it-IT" dirty="0"/>
              <a:t>) dato che ogni inserimento può causare modifiche a catena sui nodi attraversati implicando che sia necessario effettuare la doppia scansione prevista dall’optimistic locking per ognuna di tali modifiche</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endParaRPr lang="it-IT" dirty="0"/>
          </a:p>
        </p:txBody>
      </p:sp>
    </p:spTree>
    <p:extLst>
      <p:ext uri="{BB962C8B-B14F-4D97-AF65-F5344CB8AC3E}">
        <p14:creationId xmlns:p14="http://schemas.microsoft.com/office/powerpoint/2010/main" val="40400213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E78542-A886-2A38-E4E7-9EF3F468D52D}"/>
              </a:ext>
            </a:extLst>
          </p:cNvPr>
          <p:cNvSpPr>
            <a:spLocks noGrp="1"/>
          </p:cNvSpPr>
          <p:nvPr>
            <p:ph type="title"/>
          </p:nvPr>
        </p:nvSpPr>
        <p:spPr/>
        <p:txBody>
          <a:bodyPr/>
          <a:lstStyle/>
          <a:p>
            <a:r>
              <a:rPr lang="it-IT" dirty="0"/>
              <a:t>Barnes-Hut tramite OpenMP</a:t>
            </a:r>
          </a:p>
        </p:txBody>
      </p:sp>
      <p:sp>
        <p:nvSpPr>
          <p:cNvPr id="6" name="CasellaDiTesto 5">
            <a:extLst>
              <a:ext uri="{FF2B5EF4-FFF2-40B4-BE49-F238E27FC236}">
                <a16:creationId xmlns:a16="http://schemas.microsoft.com/office/drawing/2014/main" id="{5F49E790-58B3-6626-6EFA-215A0D9E892D}"/>
              </a:ext>
            </a:extLst>
          </p:cNvPr>
          <p:cNvSpPr txBox="1"/>
          <p:nvPr/>
        </p:nvSpPr>
        <p:spPr>
          <a:xfrm>
            <a:off x="913795" y="1627419"/>
            <a:ext cx="2039341" cy="369332"/>
          </a:xfrm>
          <a:prstGeom prst="rect">
            <a:avLst/>
          </a:prstGeom>
          <a:noFill/>
        </p:spPr>
        <p:txBody>
          <a:bodyPr wrap="none" rtlCol="0">
            <a:spAutoFit/>
          </a:bodyPr>
          <a:lstStyle/>
          <a:p>
            <a:r>
              <a:rPr lang="it-IT" dirty="0"/>
              <a:t>Implementazione</a:t>
            </a:r>
          </a:p>
        </p:txBody>
      </p:sp>
      <p:pic>
        <p:nvPicPr>
          <p:cNvPr id="8" name="Immagine 7" descr="Immagine che contiene testo, schermata&#10;&#10;Descrizione generata automaticamente">
            <a:extLst>
              <a:ext uri="{FF2B5EF4-FFF2-40B4-BE49-F238E27FC236}">
                <a16:creationId xmlns:a16="http://schemas.microsoft.com/office/drawing/2014/main" id="{BE298457-2889-1498-D6C7-5F863C6CD397}"/>
              </a:ext>
            </a:extLst>
          </p:cNvPr>
          <p:cNvPicPr>
            <a:picLocks noChangeAspect="1"/>
          </p:cNvPicPr>
          <p:nvPr/>
        </p:nvPicPr>
        <p:blipFill>
          <a:blip r:embed="rId2"/>
          <a:stretch>
            <a:fillRect/>
          </a:stretch>
        </p:blipFill>
        <p:spPr>
          <a:xfrm>
            <a:off x="738087" y="1996751"/>
            <a:ext cx="4090570" cy="3769627"/>
          </a:xfrm>
          <a:prstGeom prst="rect">
            <a:avLst/>
          </a:prstGeom>
        </p:spPr>
      </p:pic>
      <p:pic>
        <p:nvPicPr>
          <p:cNvPr id="10" name="Immagine 9" descr="Immagine che contiene testo, schermata&#10;&#10;Descrizione generata automaticamente">
            <a:extLst>
              <a:ext uri="{FF2B5EF4-FFF2-40B4-BE49-F238E27FC236}">
                <a16:creationId xmlns:a16="http://schemas.microsoft.com/office/drawing/2014/main" id="{9EE29D0F-AB09-8170-25B4-C63156F067FA}"/>
              </a:ext>
            </a:extLst>
          </p:cNvPr>
          <p:cNvPicPr>
            <a:picLocks noChangeAspect="1"/>
          </p:cNvPicPr>
          <p:nvPr/>
        </p:nvPicPr>
        <p:blipFill>
          <a:blip r:embed="rId3"/>
          <a:stretch>
            <a:fillRect/>
          </a:stretch>
        </p:blipFill>
        <p:spPr>
          <a:xfrm>
            <a:off x="5705475" y="1996751"/>
            <a:ext cx="6080253" cy="3446635"/>
          </a:xfrm>
          <a:prstGeom prst="rect">
            <a:avLst/>
          </a:prstGeom>
        </p:spPr>
      </p:pic>
      <p:sp>
        <p:nvSpPr>
          <p:cNvPr id="11" name="CasellaDiTesto 10">
            <a:extLst>
              <a:ext uri="{FF2B5EF4-FFF2-40B4-BE49-F238E27FC236}">
                <a16:creationId xmlns:a16="http://schemas.microsoft.com/office/drawing/2014/main" id="{7D1B149F-A4F9-A0FA-7FD5-5109F3252C44}"/>
              </a:ext>
            </a:extLst>
          </p:cNvPr>
          <p:cNvSpPr txBox="1"/>
          <p:nvPr/>
        </p:nvSpPr>
        <p:spPr>
          <a:xfrm>
            <a:off x="738087" y="5920388"/>
            <a:ext cx="11047641" cy="646331"/>
          </a:xfrm>
          <a:prstGeom prst="rect">
            <a:avLst/>
          </a:prstGeom>
          <a:noFill/>
        </p:spPr>
        <p:txBody>
          <a:bodyPr wrap="square" rtlCol="0">
            <a:spAutoFit/>
          </a:bodyPr>
          <a:lstStyle/>
          <a:p>
            <a:r>
              <a:rPr lang="it-IT" dirty="0"/>
              <a:t>Dunque le funzioni sono rimaste le stesse della versione sequenziale. Implementando la parallelizzazione nel «main». Vedere i test sulla comparazione con la versione sequenziale </a:t>
            </a:r>
            <a:r>
              <a:rPr lang="it-IT" dirty="0">
                <a:hlinkClick r:id="rId4" action="ppaction://hlinksldjump"/>
              </a:rPr>
              <a:t>qui</a:t>
            </a:r>
            <a:endParaRPr lang="it-IT" dirty="0"/>
          </a:p>
        </p:txBody>
      </p:sp>
    </p:spTree>
    <p:extLst>
      <p:ext uri="{BB962C8B-B14F-4D97-AF65-F5344CB8AC3E}">
        <p14:creationId xmlns:p14="http://schemas.microsoft.com/office/powerpoint/2010/main" val="29317910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7175740-9750-BD02-ECBC-7C005FD9F2BA}"/>
              </a:ext>
            </a:extLst>
          </p:cNvPr>
          <p:cNvSpPr>
            <a:spLocks noGrp="1"/>
          </p:cNvSpPr>
          <p:nvPr>
            <p:ph type="title"/>
          </p:nvPr>
        </p:nvSpPr>
        <p:spPr/>
        <p:txBody>
          <a:bodyPr/>
          <a:lstStyle/>
          <a:p>
            <a:r>
              <a:rPr lang="it-IT" dirty="0"/>
              <a:t>Barnes-Hut tramite MPI</a:t>
            </a:r>
          </a:p>
        </p:txBody>
      </p:sp>
      <p:sp>
        <p:nvSpPr>
          <p:cNvPr id="4" name="CasellaDiTesto 3">
            <a:extLst>
              <a:ext uri="{FF2B5EF4-FFF2-40B4-BE49-F238E27FC236}">
                <a16:creationId xmlns:a16="http://schemas.microsoft.com/office/drawing/2014/main" id="{A00B8F52-18E3-D331-D439-1F7208B123C6}"/>
              </a:ext>
            </a:extLst>
          </p:cNvPr>
          <p:cNvSpPr txBox="1"/>
          <p:nvPr/>
        </p:nvSpPr>
        <p:spPr>
          <a:xfrm>
            <a:off x="913795" y="1791478"/>
            <a:ext cx="2039341" cy="369332"/>
          </a:xfrm>
          <a:prstGeom prst="rect">
            <a:avLst/>
          </a:prstGeom>
          <a:noFill/>
        </p:spPr>
        <p:txBody>
          <a:bodyPr wrap="none" rtlCol="0">
            <a:spAutoFit/>
          </a:bodyPr>
          <a:lstStyle/>
          <a:p>
            <a:r>
              <a:rPr lang="it-IT" dirty="0"/>
              <a:t>Implementazione</a:t>
            </a:r>
          </a:p>
        </p:txBody>
      </p:sp>
      <p:sp>
        <p:nvSpPr>
          <p:cNvPr id="5" name="CasellaDiTesto 4">
            <a:extLst>
              <a:ext uri="{FF2B5EF4-FFF2-40B4-BE49-F238E27FC236}">
                <a16:creationId xmlns:a16="http://schemas.microsoft.com/office/drawing/2014/main" id="{040E2174-CA82-4D4F-4206-F47F926590D4}"/>
              </a:ext>
            </a:extLst>
          </p:cNvPr>
          <p:cNvSpPr txBox="1"/>
          <p:nvPr/>
        </p:nvSpPr>
        <p:spPr>
          <a:xfrm>
            <a:off x="223836" y="2276669"/>
            <a:ext cx="6951405" cy="4801314"/>
          </a:xfrm>
          <a:prstGeom prst="rect">
            <a:avLst/>
          </a:prstGeom>
          <a:noFill/>
        </p:spPr>
        <p:txBody>
          <a:bodyPr wrap="square" rtlCol="0">
            <a:spAutoFit/>
          </a:bodyPr>
          <a:lstStyle/>
          <a:p>
            <a:r>
              <a:rPr lang="it-IT" dirty="0"/>
              <a:t>Ci sarebbero 3 sezioni del programma da poter parallelizzare:</a:t>
            </a:r>
          </a:p>
          <a:p>
            <a:pPr marL="285750" indent="-285750">
              <a:buFont typeface="Arial" panose="020B0604020202020204" pitchFamily="34" charset="0"/>
              <a:buChar char="•"/>
            </a:pPr>
            <a:r>
              <a:rPr lang="it-IT" dirty="0"/>
              <a:t>Creazione e aggiornamento dell’albero</a:t>
            </a:r>
          </a:p>
          <a:p>
            <a:pPr marL="285750" indent="-285750">
              <a:buFont typeface="Arial" panose="020B0604020202020204" pitchFamily="34" charset="0"/>
              <a:buChar char="•"/>
            </a:pPr>
            <a:r>
              <a:rPr lang="it-IT" dirty="0"/>
              <a:t>Calcolo della velocità dei corpi</a:t>
            </a:r>
          </a:p>
          <a:p>
            <a:pPr marL="285750" indent="-285750">
              <a:buFont typeface="Arial" panose="020B0604020202020204" pitchFamily="34" charset="0"/>
              <a:buChar char="•"/>
            </a:pPr>
            <a:r>
              <a:rPr lang="it-IT" dirty="0"/>
              <a:t>Calcolo della posizione dei corpi</a:t>
            </a:r>
          </a:p>
          <a:p>
            <a:pPr marL="285750" indent="-285750">
              <a:buFont typeface="Arial" panose="020B0604020202020204" pitchFamily="34" charset="0"/>
              <a:buChar char="•"/>
            </a:pPr>
            <a:endParaRPr lang="it-IT" dirty="0"/>
          </a:p>
          <a:p>
            <a:r>
              <a:rPr lang="it-IT" dirty="0"/>
              <a:t>La prima opzione si potrebbe dedicare ogni branch dell’albero a un processo ma essendo squilibrato si potrebbero avere troppi processi in stato di waiting per nulla. Inoltre avendo un grafo «condiviso» ci sarebbe troppo overhead per le comunicazioni, divisione dei nodi e il mounting dell’albero per tutti i processi.</a:t>
            </a:r>
          </a:p>
          <a:p>
            <a:endParaRPr lang="it-IT" dirty="0"/>
          </a:p>
          <a:p>
            <a:r>
              <a:rPr lang="it-IT" dirty="0"/>
              <a:t>Perciò si è optato a parallelizzare solo il calcolo dei corpi dove i processi comunicano le loro posizioni aggiornate come nella versione esaustiva. Ogni processo così costruisce il proprio albero aggiornandolo con le informazioni delle comunicazioni.</a:t>
            </a:r>
          </a:p>
          <a:p>
            <a:r>
              <a:rPr lang="it-IT" dirty="0"/>
              <a:t>I test sono presenti </a:t>
            </a:r>
            <a:r>
              <a:rPr lang="it-IT" dirty="0">
                <a:hlinkClick r:id="rId2" action="ppaction://hlinksldjump">
                  <a:extLst>
                    <a:ext uri="{A12FA001-AC4F-418D-AE19-62706E023703}">
                      <ahyp:hlinkClr xmlns:ahyp="http://schemas.microsoft.com/office/drawing/2018/hyperlinkcolor" val="tx"/>
                    </a:ext>
                  </a:extLst>
                </a:hlinkClick>
              </a:rPr>
              <a:t>qui</a:t>
            </a:r>
            <a:r>
              <a:rPr lang="it-IT" dirty="0"/>
              <a:t>.</a:t>
            </a:r>
          </a:p>
          <a:p>
            <a:endParaRPr lang="it-IT" dirty="0"/>
          </a:p>
        </p:txBody>
      </p:sp>
      <p:pic>
        <p:nvPicPr>
          <p:cNvPr id="7" name="Immagine 6" descr="Immagine che contiene testo, schermata, Carattere&#10;&#10;Descrizione generata automaticamente">
            <a:extLst>
              <a:ext uri="{FF2B5EF4-FFF2-40B4-BE49-F238E27FC236}">
                <a16:creationId xmlns:a16="http://schemas.microsoft.com/office/drawing/2014/main" id="{F47F8C24-9376-912A-4077-7A9B5ACC13CB}"/>
              </a:ext>
            </a:extLst>
          </p:cNvPr>
          <p:cNvPicPr>
            <a:picLocks noChangeAspect="1"/>
          </p:cNvPicPr>
          <p:nvPr/>
        </p:nvPicPr>
        <p:blipFill>
          <a:blip r:embed="rId3"/>
          <a:stretch>
            <a:fillRect/>
          </a:stretch>
        </p:blipFill>
        <p:spPr>
          <a:xfrm>
            <a:off x="7307724" y="1866900"/>
            <a:ext cx="4539142" cy="4697190"/>
          </a:xfrm>
          <a:prstGeom prst="rect">
            <a:avLst/>
          </a:prstGeom>
        </p:spPr>
      </p:pic>
    </p:spTree>
    <p:extLst>
      <p:ext uri="{BB962C8B-B14F-4D97-AF65-F5344CB8AC3E}">
        <p14:creationId xmlns:p14="http://schemas.microsoft.com/office/powerpoint/2010/main" val="28945660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31D0ED-32AB-788F-1017-8073098E1A79}"/>
              </a:ext>
            </a:extLst>
          </p:cNvPr>
          <p:cNvSpPr>
            <a:spLocks noGrp="1"/>
          </p:cNvSpPr>
          <p:nvPr>
            <p:ph type="title"/>
          </p:nvPr>
        </p:nvSpPr>
        <p:spPr/>
        <p:txBody>
          <a:bodyPr/>
          <a:lstStyle/>
          <a:p>
            <a:r>
              <a:rPr lang="it-IT" dirty="0"/>
              <a:t>Test</a:t>
            </a:r>
          </a:p>
        </p:txBody>
      </p:sp>
      <p:sp>
        <p:nvSpPr>
          <p:cNvPr id="3" name="Segnaposto contenuto 2">
            <a:extLst>
              <a:ext uri="{FF2B5EF4-FFF2-40B4-BE49-F238E27FC236}">
                <a16:creationId xmlns:a16="http://schemas.microsoft.com/office/drawing/2014/main" id="{311C9912-5B73-5295-3980-49762F65BB2B}"/>
              </a:ext>
            </a:extLst>
          </p:cNvPr>
          <p:cNvSpPr>
            <a:spLocks noGrp="1"/>
          </p:cNvSpPr>
          <p:nvPr>
            <p:ph idx="1"/>
          </p:nvPr>
        </p:nvSpPr>
        <p:spPr>
          <a:xfrm>
            <a:off x="913796" y="1983144"/>
            <a:ext cx="6018850" cy="4608156"/>
          </a:xfrm>
        </p:spPr>
        <p:txBody>
          <a:bodyPr>
            <a:normAutofit fontScale="92500" lnSpcReduction="10000"/>
          </a:bodyPr>
          <a:lstStyle/>
          <a:p>
            <a:pPr marL="36900" indent="0">
              <a:buNone/>
            </a:pPr>
            <a:r>
              <a:rPr lang="it-IT" dirty="0"/>
              <a:t>Per effettuare i test ci siamo basati su 3 variabili:</a:t>
            </a:r>
          </a:p>
          <a:p>
            <a:r>
              <a:rPr lang="it-IT" dirty="0"/>
              <a:t>Numero di thread utilizzati (1, 2, 4, 8)</a:t>
            </a:r>
          </a:p>
          <a:p>
            <a:r>
              <a:rPr lang="it-IT" dirty="0"/>
              <a:t>Numero di corpi ([1,10] * 1000)</a:t>
            </a:r>
          </a:p>
          <a:p>
            <a:pPr marL="36900" indent="0">
              <a:buNone/>
            </a:pPr>
            <a:r>
              <a:rPr lang="it-IT" dirty="0"/>
              <a:t>Per stilare la tempistica di un programma specifico per un input, abbiamo raccolto la media di 10 esecuzioni. </a:t>
            </a:r>
          </a:p>
          <a:p>
            <a:pPr marL="36900" indent="0">
              <a:buNone/>
            </a:pPr>
            <a:r>
              <a:rPr lang="it-IT" dirty="0"/>
              <a:t>I test sono stati effettuati su 100 passi di simulazione.</a:t>
            </a:r>
          </a:p>
          <a:p>
            <a:pPr marL="36900" indent="0">
              <a:buNone/>
            </a:pPr>
            <a:r>
              <a:rPr lang="it-IT" dirty="0"/>
              <a:t>Nei grafici i numeri tra parentesi indicano il numero di thread utilizzati.</a:t>
            </a:r>
          </a:p>
        </p:txBody>
      </p:sp>
      <p:sp>
        <p:nvSpPr>
          <p:cNvPr id="4" name="CasellaDiTesto 3">
            <a:extLst>
              <a:ext uri="{FF2B5EF4-FFF2-40B4-BE49-F238E27FC236}">
                <a16:creationId xmlns:a16="http://schemas.microsoft.com/office/drawing/2014/main" id="{3DAD36FB-EC61-BC6C-7A97-1D182491BBFE}"/>
              </a:ext>
            </a:extLst>
          </p:cNvPr>
          <p:cNvSpPr txBox="1"/>
          <p:nvPr/>
        </p:nvSpPr>
        <p:spPr>
          <a:xfrm>
            <a:off x="6932646" y="1866900"/>
            <a:ext cx="4721289" cy="1200329"/>
          </a:xfrm>
          <a:prstGeom prst="rect">
            <a:avLst/>
          </a:prstGeom>
          <a:noFill/>
        </p:spPr>
        <p:txBody>
          <a:bodyPr wrap="square" rtlCol="0">
            <a:spAutoFit/>
          </a:bodyPr>
          <a:lstStyle/>
          <a:p>
            <a:r>
              <a:rPr lang="it-IT" dirty="0"/>
              <a:t>I test sono stati eseguiti su due macchine diverse:</a:t>
            </a:r>
          </a:p>
          <a:p>
            <a:r>
              <a:rPr lang="it-IT" dirty="0"/>
              <a:t>Un Lenovo IdeaPad 5 e un MacBook Air M1</a:t>
            </a:r>
          </a:p>
        </p:txBody>
      </p:sp>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A160D3C5-6C9D-BD8E-74CE-835EE392131D}"/>
                  </a:ext>
                </a:extLst>
              </p:cNvPr>
              <p:cNvSpPr txBox="1"/>
              <p:nvPr/>
            </p:nvSpPr>
            <p:spPr>
              <a:xfrm>
                <a:off x="6932646" y="3573624"/>
                <a:ext cx="4534677" cy="2464714"/>
              </a:xfrm>
              <a:prstGeom prst="rect">
                <a:avLst/>
              </a:prstGeom>
              <a:noFill/>
            </p:spPr>
            <p:txBody>
              <a:bodyPr wrap="square" rtlCol="0">
                <a:spAutoFit/>
              </a:bodyPr>
              <a:lstStyle/>
              <a:p>
                <a:r>
                  <a:rPr lang="it-IT" dirty="0"/>
                  <a:t>le formule utilizzate per calcolare i parametri di speed-up (S) ed efficienza (E) tra le varie versioni sequenziali e parallele sono le seguenti:</a:t>
                </a:r>
              </a:p>
              <a:p>
                <a:endParaRPr lang="it-IT" dirty="0"/>
              </a:p>
              <a:p>
                <a:r>
                  <a:rPr lang="it-IT" dirty="0"/>
                  <a:t>S= </a:t>
                </a:r>
                <a14:m>
                  <m:oMath xmlns:m="http://schemas.openxmlformats.org/officeDocument/2006/math">
                    <m:f>
                      <m:fPr>
                        <m:ctrlPr>
                          <a:rPr lang="it-IT" i="1" smtClean="0">
                            <a:latin typeface="Cambria Math" panose="02040503050406030204" pitchFamily="18" charset="0"/>
                          </a:rPr>
                        </m:ctrlPr>
                      </m:fPr>
                      <m:num>
                        <m:r>
                          <a:rPr lang="it-IT" b="0" i="1" smtClean="0">
                            <a:latin typeface="Cambria Math" panose="02040503050406030204" pitchFamily="18" charset="0"/>
                          </a:rPr>
                          <m:t>𝑇𝑠𝑒𝑞𝑢𝑒𝑛𝑡𝑖𝑎𝑙</m:t>
                        </m:r>
                      </m:num>
                      <m:den>
                        <m:r>
                          <a:rPr lang="it-IT" b="0" i="1" smtClean="0">
                            <a:latin typeface="Cambria Math" panose="02040503050406030204" pitchFamily="18" charset="0"/>
                          </a:rPr>
                          <m:t>𝑇𝑝𝑎𝑟𝑎𝑙𝑙𝑒𝑙</m:t>
                        </m:r>
                      </m:den>
                    </m:f>
                  </m:oMath>
                </a14:m>
                <a:r>
                  <a:rPr lang="it-IT" dirty="0"/>
                  <a:t>  E = </a:t>
                </a:r>
                <a14:m>
                  <m:oMath xmlns:m="http://schemas.openxmlformats.org/officeDocument/2006/math">
                    <m:f>
                      <m:fPr>
                        <m:ctrlPr>
                          <a:rPr lang="it-IT" i="1" smtClean="0">
                            <a:latin typeface="Cambria Math" panose="02040503050406030204" pitchFamily="18" charset="0"/>
                          </a:rPr>
                        </m:ctrlPr>
                      </m:fPr>
                      <m:num>
                        <m:r>
                          <a:rPr lang="it-IT" b="0" i="1" smtClean="0">
                            <a:latin typeface="Cambria Math" panose="02040503050406030204" pitchFamily="18" charset="0"/>
                          </a:rPr>
                          <m:t>𝑆</m:t>
                        </m:r>
                      </m:num>
                      <m:den>
                        <m:r>
                          <a:rPr lang="it-IT" b="0" i="1" smtClean="0">
                            <a:latin typeface="Cambria Math" panose="02040503050406030204" pitchFamily="18" charset="0"/>
                          </a:rPr>
                          <m:t>𝑝</m:t>
                        </m:r>
                      </m:den>
                    </m:f>
                  </m:oMath>
                </a14:m>
                <a:endParaRPr lang="it-IT" dirty="0"/>
              </a:p>
              <a:p>
                <a:endParaRPr lang="it-IT" dirty="0"/>
              </a:p>
              <a:p>
                <a:r>
                  <a:rPr lang="it-IT" dirty="0"/>
                  <a:t>Dove </a:t>
                </a:r>
                <a:r>
                  <a:rPr lang="it-IT" i="1" dirty="0"/>
                  <a:t>p</a:t>
                </a:r>
                <a:r>
                  <a:rPr lang="it-IT" dirty="0"/>
                  <a:t> è il numero di thread utilizzati</a:t>
                </a:r>
              </a:p>
            </p:txBody>
          </p:sp>
        </mc:Choice>
        <mc:Fallback xmlns="">
          <p:sp>
            <p:nvSpPr>
              <p:cNvPr id="5" name="CasellaDiTesto 4">
                <a:extLst>
                  <a:ext uri="{FF2B5EF4-FFF2-40B4-BE49-F238E27FC236}">
                    <a16:creationId xmlns:a16="http://schemas.microsoft.com/office/drawing/2014/main" id="{A160D3C5-6C9D-BD8E-74CE-835EE392131D}"/>
                  </a:ext>
                </a:extLst>
              </p:cNvPr>
              <p:cNvSpPr txBox="1">
                <a:spLocks noRot="1" noChangeAspect="1" noMove="1" noResize="1" noEditPoints="1" noAdjustHandles="1" noChangeArrowheads="1" noChangeShapeType="1" noTextEdit="1"/>
              </p:cNvSpPr>
              <p:nvPr/>
            </p:nvSpPr>
            <p:spPr>
              <a:xfrm>
                <a:off x="6932646" y="3573624"/>
                <a:ext cx="4534677" cy="2464714"/>
              </a:xfrm>
              <a:prstGeom prst="rect">
                <a:avLst/>
              </a:prstGeom>
              <a:blipFill>
                <a:blip r:embed="rId2"/>
                <a:stretch>
                  <a:fillRect l="-1075" t="-1235" b="-2716"/>
                </a:stretch>
              </a:blipFill>
            </p:spPr>
            <p:txBody>
              <a:bodyPr/>
              <a:lstStyle/>
              <a:p>
                <a:r>
                  <a:rPr lang="it-IT">
                    <a:noFill/>
                  </a:rPr>
                  <a:t> </a:t>
                </a:r>
              </a:p>
            </p:txBody>
          </p:sp>
        </mc:Fallback>
      </mc:AlternateContent>
      <p:pic>
        <p:nvPicPr>
          <p:cNvPr id="6" name="Elemento grafico 5" descr="Home con riempimento a tinta unita">
            <a:hlinkClick r:id="" action="ppaction://hlinkshowjump?jump=firstslide"/>
            <a:extLst>
              <a:ext uri="{FF2B5EF4-FFF2-40B4-BE49-F238E27FC236}">
                <a16:creationId xmlns:a16="http://schemas.microsoft.com/office/drawing/2014/main" id="{E496CC54-6A25-1CB5-1FCB-193B90C86D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7258" y="161670"/>
            <a:ext cx="535560" cy="535560"/>
          </a:xfrm>
          <a:prstGeom prst="rect">
            <a:avLst/>
          </a:prstGeom>
        </p:spPr>
      </p:pic>
      <p:pic>
        <p:nvPicPr>
          <p:cNvPr id="7" name="Elemento grafico 6" descr="Indietro con riempimento a tinta unita">
            <a:hlinkClick r:id="" action="ppaction://hlinkshowjump?jump=previousslide"/>
            <a:extLst>
              <a:ext uri="{FF2B5EF4-FFF2-40B4-BE49-F238E27FC236}">
                <a16:creationId xmlns:a16="http://schemas.microsoft.com/office/drawing/2014/main" id="{7DC3DCAA-B379-6BFA-918C-206710F41E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29753385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9A8F9C-EB8C-E6D5-4FDA-0B41BD78C915}"/>
              </a:ext>
            </a:extLst>
          </p:cNvPr>
          <p:cNvSpPr>
            <a:spLocks noGrp="1"/>
          </p:cNvSpPr>
          <p:nvPr>
            <p:ph type="title"/>
          </p:nvPr>
        </p:nvSpPr>
        <p:spPr/>
        <p:txBody>
          <a:bodyPr>
            <a:normAutofit fontScale="90000"/>
          </a:bodyPr>
          <a:lstStyle/>
          <a:p>
            <a:r>
              <a:rPr lang="it-IT" dirty="0"/>
              <a:t>Test versione sequenziale e ottimizzata</a:t>
            </a:r>
          </a:p>
        </p:txBody>
      </p:sp>
      <p:pic>
        <p:nvPicPr>
          <p:cNvPr id="5" name="Immagine 4">
            <a:extLst>
              <a:ext uri="{FF2B5EF4-FFF2-40B4-BE49-F238E27FC236}">
                <a16:creationId xmlns:a16="http://schemas.microsoft.com/office/drawing/2014/main" id="{56266A25-812E-B4B6-BBF1-F210D4CA7ABA}"/>
              </a:ext>
            </a:extLst>
          </p:cNvPr>
          <p:cNvPicPr>
            <a:picLocks noChangeAspect="1"/>
          </p:cNvPicPr>
          <p:nvPr/>
        </p:nvPicPr>
        <p:blipFill>
          <a:blip r:embed="rId2"/>
          <a:stretch>
            <a:fillRect/>
          </a:stretch>
        </p:blipFill>
        <p:spPr>
          <a:xfrm>
            <a:off x="803379" y="2124898"/>
            <a:ext cx="4987193" cy="2866203"/>
          </a:xfrm>
          <a:prstGeom prst="rect">
            <a:avLst/>
          </a:prstGeom>
        </p:spPr>
      </p:pic>
      <p:pic>
        <p:nvPicPr>
          <p:cNvPr id="7" name="Immagine 6">
            <a:extLst>
              <a:ext uri="{FF2B5EF4-FFF2-40B4-BE49-F238E27FC236}">
                <a16:creationId xmlns:a16="http://schemas.microsoft.com/office/drawing/2014/main" id="{37E28A9D-8CED-5A6A-F004-01A8869E40DF}"/>
              </a:ext>
            </a:extLst>
          </p:cNvPr>
          <p:cNvPicPr>
            <a:picLocks noChangeAspect="1"/>
          </p:cNvPicPr>
          <p:nvPr/>
        </p:nvPicPr>
        <p:blipFill>
          <a:blip r:embed="rId3"/>
          <a:stretch>
            <a:fillRect/>
          </a:stretch>
        </p:blipFill>
        <p:spPr>
          <a:xfrm>
            <a:off x="6697762" y="2124898"/>
            <a:ext cx="4417914" cy="2943051"/>
          </a:xfrm>
          <a:prstGeom prst="rect">
            <a:avLst/>
          </a:prstGeom>
        </p:spPr>
      </p:pic>
      <p:sp>
        <p:nvSpPr>
          <p:cNvPr id="8" name="CasellaDiTesto 7">
            <a:extLst>
              <a:ext uri="{FF2B5EF4-FFF2-40B4-BE49-F238E27FC236}">
                <a16:creationId xmlns:a16="http://schemas.microsoft.com/office/drawing/2014/main" id="{D0AE22E4-13BC-1ABE-8D6D-12D91368AC7C}"/>
              </a:ext>
            </a:extLst>
          </p:cNvPr>
          <p:cNvSpPr txBox="1"/>
          <p:nvPr/>
        </p:nvSpPr>
        <p:spPr>
          <a:xfrm>
            <a:off x="803379" y="5286375"/>
            <a:ext cx="4835421" cy="1200329"/>
          </a:xfrm>
          <a:prstGeom prst="rect">
            <a:avLst/>
          </a:prstGeom>
          <a:noFill/>
        </p:spPr>
        <p:txBody>
          <a:bodyPr wrap="square" rtlCol="0">
            <a:spAutoFit/>
          </a:bodyPr>
          <a:lstStyle/>
          <a:p>
            <a:r>
              <a:rPr lang="it-IT" dirty="0"/>
              <a:t>Confronto delle performance della versione sequenziale e quella ottimizzata, su 100 passi di simulazione da 1000 a 10000 corpi (Lenovo IdeaPad 5)</a:t>
            </a:r>
          </a:p>
        </p:txBody>
      </p:sp>
      <p:sp>
        <p:nvSpPr>
          <p:cNvPr id="9" name="CasellaDiTesto 8">
            <a:extLst>
              <a:ext uri="{FF2B5EF4-FFF2-40B4-BE49-F238E27FC236}">
                <a16:creationId xmlns:a16="http://schemas.microsoft.com/office/drawing/2014/main" id="{35B763A7-E52A-849B-5B8C-C246D1115486}"/>
              </a:ext>
            </a:extLst>
          </p:cNvPr>
          <p:cNvSpPr txBox="1"/>
          <p:nvPr/>
        </p:nvSpPr>
        <p:spPr>
          <a:xfrm>
            <a:off x="6568125" y="5286374"/>
            <a:ext cx="4835421" cy="1200329"/>
          </a:xfrm>
          <a:prstGeom prst="rect">
            <a:avLst/>
          </a:prstGeom>
          <a:noFill/>
        </p:spPr>
        <p:txBody>
          <a:bodyPr wrap="square" rtlCol="0">
            <a:spAutoFit/>
          </a:bodyPr>
          <a:lstStyle/>
          <a:p>
            <a:r>
              <a:rPr lang="it-IT" dirty="0"/>
              <a:t>Confronto delle performance della versione sequenziale e quella ottimizzata, su 100 passi di simulazione da 1000 a 10000 corpi (MacBook Air M1)</a:t>
            </a:r>
          </a:p>
        </p:txBody>
      </p:sp>
      <p:pic>
        <p:nvPicPr>
          <p:cNvPr id="10" name="Elemento grafico 9" descr="Home con riempimento a tinta unita">
            <a:hlinkClick r:id="" action="ppaction://hlinkshowjump?jump=firstslide"/>
            <a:extLst>
              <a:ext uri="{FF2B5EF4-FFF2-40B4-BE49-F238E27FC236}">
                <a16:creationId xmlns:a16="http://schemas.microsoft.com/office/drawing/2014/main" id="{B1297C8D-A2E5-B5B8-9B7E-BF252CDA76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7258" y="161670"/>
            <a:ext cx="535560" cy="535560"/>
          </a:xfrm>
          <a:prstGeom prst="rect">
            <a:avLst/>
          </a:prstGeom>
        </p:spPr>
      </p:pic>
      <p:pic>
        <p:nvPicPr>
          <p:cNvPr id="11" name="Elemento grafico 10" descr="Indietro con riempimento a tinta unita">
            <a:hlinkClick r:id="" action="ppaction://hlinkshowjump?jump=previousslide"/>
            <a:extLst>
              <a:ext uri="{FF2B5EF4-FFF2-40B4-BE49-F238E27FC236}">
                <a16:creationId xmlns:a16="http://schemas.microsoft.com/office/drawing/2014/main" id="{A45FDFE2-171F-9808-65AC-89521CDA378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5435574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2D54539-F270-2F37-59B5-7C85816AB220}"/>
              </a:ext>
            </a:extLst>
          </p:cNvPr>
          <p:cNvSpPr>
            <a:spLocks noGrp="1"/>
          </p:cNvSpPr>
          <p:nvPr>
            <p:ph type="title"/>
          </p:nvPr>
        </p:nvSpPr>
        <p:spPr/>
        <p:txBody>
          <a:bodyPr/>
          <a:lstStyle/>
          <a:p>
            <a:r>
              <a:rPr lang="it-IT" dirty="0"/>
              <a:t>Test versione sequenziale e OpenMP</a:t>
            </a:r>
          </a:p>
        </p:txBody>
      </p:sp>
      <p:pic>
        <p:nvPicPr>
          <p:cNvPr id="5" name="Immagine 4">
            <a:extLst>
              <a:ext uri="{FF2B5EF4-FFF2-40B4-BE49-F238E27FC236}">
                <a16:creationId xmlns:a16="http://schemas.microsoft.com/office/drawing/2014/main" id="{18980A71-BA26-D17C-1663-359B87A79905}"/>
              </a:ext>
            </a:extLst>
          </p:cNvPr>
          <p:cNvPicPr>
            <a:picLocks noChangeAspect="1"/>
          </p:cNvPicPr>
          <p:nvPr/>
        </p:nvPicPr>
        <p:blipFill>
          <a:blip r:embed="rId2"/>
          <a:stretch>
            <a:fillRect/>
          </a:stretch>
        </p:blipFill>
        <p:spPr>
          <a:xfrm>
            <a:off x="497395" y="1866900"/>
            <a:ext cx="5486875" cy="4122777"/>
          </a:xfrm>
          <a:prstGeom prst="rect">
            <a:avLst/>
          </a:prstGeom>
        </p:spPr>
      </p:pic>
      <p:pic>
        <p:nvPicPr>
          <p:cNvPr id="7" name="Immagine 6">
            <a:extLst>
              <a:ext uri="{FF2B5EF4-FFF2-40B4-BE49-F238E27FC236}">
                <a16:creationId xmlns:a16="http://schemas.microsoft.com/office/drawing/2014/main" id="{07C48A0B-773C-3E3E-AECD-71AB69144CA3}"/>
              </a:ext>
            </a:extLst>
          </p:cNvPr>
          <p:cNvPicPr>
            <a:picLocks noChangeAspect="1"/>
          </p:cNvPicPr>
          <p:nvPr/>
        </p:nvPicPr>
        <p:blipFill>
          <a:blip r:embed="rId3"/>
          <a:stretch>
            <a:fillRect/>
          </a:stretch>
        </p:blipFill>
        <p:spPr>
          <a:xfrm>
            <a:off x="6283936" y="1866900"/>
            <a:ext cx="5533406" cy="4122777"/>
          </a:xfrm>
          <a:prstGeom prst="rect">
            <a:avLst/>
          </a:prstGeom>
        </p:spPr>
      </p:pic>
      <p:sp>
        <p:nvSpPr>
          <p:cNvPr id="8" name="CasellaDiTesto 7">
            <a:extLst>
              <a:ext uri="{FF2B5EF4-FFF2-40B4-BE49-F238E27FC236}">
                <a16:creationId xmlns:a16="http://schemas.microsoft.com/office/drawing/2014/main" id="{755D8579-E6A9-A353-F5BC-5DF32F8A66C0}"/>
              </a:ext>
            </a:extLst>
          </p:cNvPr>
          <p:cNvSpPr txBox="1"/>
          <p:nvPr/>
        </p:nvSpPr>
        <p:spPr>
          <a:xfrm>
            <a:off x="860093" y="6128269"/>
            <a:ext cx="10957249" cy="646331"/>
          </a:xfrm>
          <a:prstGeom prst="rect">
            <a:avLst/>
          </a:prstGeom>
          <a:noFill/>
        </p:spPr>
        <p:txBody>
          <a:bodyPr wrap="square" rtlCol="0">
            <a:spAutoFit/>
          </a:bodyPr>
          <a:lstStyle/>
          <a:p>
            <a:r>
              <a:rPr lang="it-IT" dirty="0"/>
              <a:t>Confronto delle performance della versione sequenziale e OpenMPsu 100 passi di simulazione. I numeri tra parentesi nella legenda del grafico indicano il numero di thread attivi</a:t>
            </a:r>
          </a:p>
        </p:txBody>
      </p:sp>
      <p:pic>
        <p:nvPicPr>
          <p:cNvPr id="9" name="Elemento grafico 8" descr="Home con riempimento a tinta unita">
            <a:hlinkClick r:id="" action="ppaction://hlinkshowjump?jump=firstslide"/>
            <a:extLst>
              <a:ext uri="{FF2B5EF4-FFF2-40B4-BE49-F238E27FC236}">
                <a16:creationId xmlns:a16="http://schemas.microsoft.com/office/drawing/2014/main" id="{21DC5533-3807-CF02-DAD7-832520A2AF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7258" y="161670"/>
            <a:ext cx="535560" cy="535560"/>
          </a:xfrm>
          <a:prstGeom prst="rect">
            <a:avLst/>
          </a:prstGeom>
        </p:spPr>
      </p:pic>
      <p:pic>
        <p:nvPicPr>
          <p:cNvPr id="10" name="Elemento grafico 9" descr="Indietro con riempimento a tinta unita">
            <a:hlinkClick r:id="" action="ppaction://hlinkshowjump?jump=previousslide"/>
            <a:extLst>
              <a:ext uri="{FF2B5EF4-FFF2-40B4-BE49-F238E27FC236}">
                <a16:creationId xmlns:a16="http://schemas.microsoft.com/office/drawing/2014/main" id="{D9023D7D-57BC-DBC3-5E5D-8F33C48E726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19558471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2872C10-B349-97CD-6853-AC53995CDA4E}"/>
              </a:ext>
            </a:extLst>
          </p:cNvPr>
          <p:cNvSpPr>
            <a:spLocks noGrp="1"/>
          </p:cNvSpPr>
          <p:nvPr>
            <p:ph type="title"/>
          </p:nvPr>
        </p:nvSpPr>
        <p:spPr/>
        <p:txBody>
          <a:bodyPr>
            <a:normAutofit fontScale="90000"/>
          </a:bodyPr>
          <a:lstStyle/>
          <a:p>
            <a:r>
              <a:rPr lang="it-IT" dirty="0"/>
              <a:t>Test OpenMP senza false-sharing con sequenziale</a:t>
            </a:r>
          </a:p>
        </p:txBody>
      </p:sp>
      <p:pic>
        <p:nvPicPr>
          <p:cNvPr id="5" name="Immagine 4">
            <a:extLst>
              <a:ext uri="{FF2B5EF4-FFF2-40B4-BE49-F238E27FC236}">
                <a16:creationId xmlns:a16="http://schemas.microsoft.com/office/drawing/2014/main" id="{A4BC6853-F98C-460B-D191-A8BA04D74951}"/>
              </a:ext>
            </a:extLst>
          </p:cNvPr>
          <p:cNvPicPr>
            <a:picLocks noChangeAspect="1"/>
          </p:cNvPicPr>
          <p:nvPr/>
        </p:nvPicPr>
        <p:blipFill>
          <a:blip r:embed="rId2"/>
          <a:stretch>
            <a:fillRect/>
          </a:stretch>
        </p:blipFill>
        <p:spPr>
          <a:xfrm>
            <a:off x="913795" y="1866900"/>
            <a:ext cx="4843479" cy="3797176"/>
          </a:xfrm>
          <a:prstGeom prst="rect">
            <a:avLst/>
          </a:prstGeom>
        </p:spPr>
      </p:pic>
      <p:pic>
        <p:nvPicPr>
          <p:cNvPr id="7" name="Immagine 6">
            <a:extLst>
              <a:ext uri="{FF2B5EF4-FFF2-40B4-BE49-F238E27FC236}">
                <a16:creationId xmlns:a16="http://schemas.microsoft.com/office/drawing/2014/main" id="{3FA425A1-705B-66CF-25C7-7C1DCA85F1AA}"/>
              </a:ext>
            </a:extLst>
          </p:cNvPr>
          <p:cNvPicPr>
            <a:picLocks noChangeAspect="1"/>
          </p:cNvPicPr>
          <p:nvPr/>
        </p:nvPicPr>
        <p:blipFill>
          <a:blip r:embed="rId3"/>
          <a:stretch>
            <a:fillRect/>
          </a:stretch>
        </p:blipFill>
        <p:spPr>
          <a:xfrm>
            <a:off x="6558696" y="1870013"/>
            <a:ext cx="4633179" cy="3799066"/>
          </a:xfrm>
          <a:prstGeom prst="rect">
            <a:avLst/>
          </a:prstGeom>
        </p:spPr>
      </p:pic>
      <p:sp>
        <p:nvSpPr>
          <p:cNvPr id="8" name="CasellaDiTesto 7">
            <a:extLst>
              <a:ext uri="{FF2B5EF4-FFF2-40B4-BE49-F238E27FC236}">
                <a16:creationId xmlns:a16="http://schemas.microsoft.com/office/drawing/2014/main" id="{EBBA8540-8978-A12B-EE4B-2B09B271556B}"/>
              </a:ext>
            </a:extLst>
          </p:cNvPr>
          <p:cNvSpPr txBox="1"/>
          <p:nvPr/>
        </p:nvSpPr>
        <p:spPr>
          <a:xfrm>
            <a:off x="1000125" y="6038850"/>
            <a:ext cx="9115425" cy="646331"/>
          </a:xfrm>
          <a:prstGeom prst="rect">
            <a:avLst/>
          </a:prstGeom>
          <a:noFill/>
        </p:spPr>
        <p:txBody>
          <a:bodyPr wrap="square" rtlCol="0">
            <a:spAutoFit/>
          </a:bodyPr>
          <a:lstStyle/>
          <a:p>
            <a:r>
              <a:rPr lang="it-IT" dirty="0"/>
              <a:t>Confronto delle performance tra la versione sequenziale e quella di OpenMP correggendo il false sharing tramite variabili di accumulo</a:t>
            </a:r>
          </a:p>
        </p:txBody>
      </p:sp>
      <p:pic>
        <p:nvPicPr>
          <p:cNvPr id="9" name="Elemento grafico 8" descr="Home con riempimento a tinta unita">
            <a:hlinkClick r:id="" action="ppaction://hlinkshowjump?jump=firstslide"/>
            <a:extLst>
              <a:ext uri="{FF2B5EF4-FFF2-40B4-BE49-F238E27FC236}">
                <a16:creationId xmlns:a16="http://schemas.microsoft.com/office/drawing/2014/main" id="{14C3DFA2-F628-52D0-0E83-B18C4DB9AA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7258" y="161670"/>
            <a:ext cx="535560" cy="535560"/>
          </a:xfrm>
          <a:prstGeom prst="rect">
            <a:avLst/>
          </a:prstGeom>
        </p:spPr>
      </p:pic>
      <p:pic>
        <p:nvPicPr>
          <p:cNvPr id="10" name="Elemento grafico 9" descr="Indietro con riempimento a tinta unita">
            <a:hlinkClick r:id="" action="ppaction://hlinkshowjump?jump=previousslide"/>
            <a:extLst>
              <a:ext uri="{FF2B5EF4-FFF2-40B4-BE49-F238E27FC236}">
                <a16:creationId xmlns:a16="http://schemas.microsoft.com/office/drawing/2014/main" id="{4697BB34-0F32-2871-E45D-BA7AFCBD37A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30655581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0D520D7-2745-8922-AEF5-B103E1CCAF73}"/>
              </a:ext>
            </a:extLst>
          </p:cNvPr>
          <p:cNvSpPr>
            <a:spLocks noGrp="1"/>
          </p:cNvSpPr>
          <p:nvPr>
            <p:ph type="title"/>
          </p:nvPr>
        </p:nvSpPr>
        <p:spPr/>
        <p:txBody>
          <a:bodyPr>
            <a:normAutofit fontScale="90000"/>
          </a:bodyPr>
          <a:lstStyle/>
          <a:p>
            <a:r>
              <a:rPr lang="it-IT" dirty="0"/>
              <a:t>Test OpenMP senza overhead con sequenziale</a:t>
            </a:r>
          </a:p>
        </p:txBody>
      </p:sp>
      <p:pic>
        <p:nvPicPr>
          <p:cNvPr id="5" name="Immagine 4">
            <a:extLst>
              <a:ext uri="{FF2B5EF4-FFF2-40B4-BE49-F238E27FC236}">
                <a16:creationId xmlns:a16="http://schemas.microsoft.com/office/drawing/2014/main" id="{21EE47CF-5E00-EF91-964A-E84CE777927C}"/>
              </a:ext>
            </a:extLst>
          </p:cNvPr>
          <p:cNvPicPr>
            <a:picLocks noChangeAspect="1"/>
          </p:cNvPicPr>
          <p:nvPr/>
        </p:nvPicPr>
        <p:blipFill>
          <a:blip r:embed="rId2"/>
          <a:stretch>
            <a:fillRect/>
          </a:stretch>
        </p:blipFill>
        <p:spPr>
          <a:xfrm>
            <a:off x="913795" y="1973517"/>
            <a:ext cx="4918288" cy="3719370"/>
          </a:xfrm>
          <a:prstGeom prst="rect">
            <a:avLst/>
          </a:prstGeom>
        </p:spPr>
      </p:pic>
      <p:pic>
        <p:nvPicPr>
          <p:cNvPr id="7" name="Immagine 6">
            <a:extLst>
              <a:ext uri="{FF2B5EF4-FFF2-40B4-BE49-F238E27FC236}">
                <a16:creationId xmlns:a16="http://schemas.microsoft.com/office/drawing/2014/main" id="{035F3424-EAF5-F36D-D248-DA37326EC975}"/>
              </a:ext>
            </a:extLst>
          </p:cNvPr>
          <p:cNvPicPr>
            <a:picLocks noChangeAspect="1"/>
          </p:cNvPicPr>
          <p:nvPr/>
        </p:nvPicPr>
        <p:blipFill>
          <a:blip r:embed="rId3"/>
          <a:stretch>
            <a:fillRect/>
          </a:stretch>
        </p:blipFill>
        <p:spPr>
          <a:xfrm>
            <a:off x="6359919" y="1973518"/>
            <a:ext cx="4858383" cy="3719370"/>
          </a:xfrm>
          <a:prstGeom prst="rect">
            <a:avLst/>
          </a:prstGeom>
        </p:spPr>
      </p:pic>
      <p:sp>
        <p:nvSpPr>
          <p:cNvPr id="8" name="CasellaDiTesto 7">
            <a:extLst>
              <a:ext uri="{FF2B5EF4-FFF2-40B4-BE49-F238E27FC236}">
                <a16:creationId xmlns:a16="http://schemas.microsoft.com/office/drawing/2014/main" id="{BDC3ACD1-C119-1388-422C-F6BA880B7176}"/>
              </a:ext>
            </a:extLst>
          </p:cNvPr>
          <p:cNvSpPr txBox="1"/>
          <p:nvPr/>
        </p:nvSpPr>
        <p:spPr>
          <a:xfrm>
            <a:off x="1054359" y="5934075"/>
            <a:ext cx="9694506" cy="646331"/>
          </a:xfrm>
          <a:prstGeom prst="rect">
            <a:avLst/>
          </a:prstGeom>
          <a:noFill/>
        </p:spPr>
        <p:txBody>
          <a:bodyPr wrap="square" rtlCol="0">
            <a:spAutoFit/>
          </a:bodyPr>
          <a:lstStyle/>
          <a:p>
            <a:r>
              <a:rPr lang="it-IT" dirty="0"/>
              <a:t>Confronto delle performance tra la versione sequenziale e quella di OpenMP riducendo l’overhead distribuendo i corpi tra i thread prima del ciclo delle passi delle simulazioni</a:t>
            </a:r>
          </a:p>
        </p:txBody>
      </p:sp>
      <p:pic>
        <p:nvPicPr>
          <p:cNvPr id="9" name="Elemento grafico 8" descr="Home con riempimento a tinta unita">
            <a:hlinkClick r:id="" action="ppaction://hlinkshowjump?jump=firstslide"/>
            <a:extLst>
              <a:ext uri="{FF2B5EF4-FFF2-40B4-BE49-F238E27FC236}">
                <a16:creationId xmlns:a16="http://schemas.microsoft.com/office/drawing/2014/main" id="{E6F2087A-119A-35C2-3C1F-6E3C1FC813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7258" y="161670"/>
            <a:ext cx="535560" cy="535560"/>
          </a:xfrm>
          <a:prstGeom prst="rect">
            <a:avLst/>
          </a:prstGeom>
        </p:spPr>
      </p:pic>
      <p:pic>
        <p:nvPicPr>
          <p:cNvPr id="10" name="Elemento grafico 9" descr="Indietro con riempimento a tinta unita">
            <a:hlinkClick r:id="" action="ppaction://hlinkshowjump?jump=previousslide"/>
            <a:extLst>
              <a:ext uri="{FF2B5EF4-FFF2-40B4-BE49-F238E27FC236}">
                <a16:creationId xmlns:a16="http://schemas.microsoft.com/office/drawing/2014/main" id="{E1E35389-3590-8478-C00B-B6FB7B58671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29710061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8DD99EE-2D8C-3C2E-2020-8032B6360C02}"/>
              </a:ext>
            </a:extLst>
          </p:cNvPr>
          <p:cNvSpPr>
            <a:spLocks noGrp="1"/>
          </p:cNvSpPr>
          <p:nvPr>
            <p:ph type="title"/>
          </p:nvPr>
        </p:nvSpPr>
        <p:spPr/>
        <p:txBody>
          <a:bodyPr>
            <a:normAutofit fontScale="90000"/>
          </a:bodyPr>
          <a:lstStyle/>
          <a:p>
            <a:r>
              <a:rPr lang="it-IT" dirty="0"/>
              <a:t>Test OpenMP false sharing azzerato con sequenziale</a:t>
            </a:r>
          </a:p>
        </p:txBody>
      </p:sp>
      <p:pic>
        <p:nvPicPr>
          <p:cNvPr id="5" name="Immagine 4">
            <a:extLst>
              <a:ext uri="{FF2B5EF4-FFF2-40B4-BE49-F238E27FC236}">
                <a16:creationId xmlns:a16="http://schemas.microsoft.com/office/drawing/2014/main" id="{EEECB20C-7E4B-C33B-7A61-9C7CB44E7065}"/>
              </a:ext>
            </a:extLst>
          </p:cNvPr>
          <p:cNvPicPr>
            <a:picLocks noChangeAspect="1"/>
          </p:cNvPicPr>
          <p:nvPr/>
        </p:nvPicPr>
        <p:blipFill>
          <a:blip r:embed="rId2"/>
          <a:stretch>
            <a:fillRect/>
          </a:stretch>
        </p:blipFill>
        <p:spPr>
          <a:xfrm>
            <a:off x="1136863" y="2142759"/>
            <a:ext cx="4501938" cy="3626380"/>
          </a:xfrm>
          <a:prstGeom prst="rect">
            <a:avLst/>
          </a:prstGeom>
        </p:spPr>
      </p:pic>
      <p:pic>
        <p:nvPicPr>
          <p:cNvPr id="7" name="Immagine 6">
            <a:extLst>
              <a:ext uri="{FF2B5EF4-FFF2-40B4-BE49-F238E27FC236}">
                <a16:creationId xmlns:a16="http://schemas.microsoft.com/office/drawing/2014/main" id="{D8CA7991-F71B-9905-6113-4DA24C1BCBB3}"/>
              </a:ext>
            </a:extLst>
          </p:cNvPr>
          <p:cNvPicPr>
            <a:picLocks noChangeAspect="1"/>
          </p:cNvPicPr>
          <p:nvPr/>
        </p:nvPicPr>
        <p:blipFill>
          <a:blip r:embed="rId3"/>
          <a:stretch>
            <a:fillRect/>
          </a:stretch>
        </p:blipFill>
        <p:spPr>
          <a:xfrm>
            <a:off x="6493986" y="2142759"/>
            <a:ext cx="4561151" cy="3626380"/>
          </a:xfrm>
          <a:prstGeom prst="rect">
            <a:avLst/>
          </a:prstGeom>
        </p:spPr>
      </p:pic>
      <p:sp>
        <p:nvSpPr>
          <p:cNvPr id="9" name="CasellaDiTesto 8">
            <a:extLst>
              <a:ext uri="{FF2B5EF4-FFF2-40B4-BE49-F238E27FC236}">
                <a16:creationId xmlns:a16="http://schemas.microsoft.com/office/drawing/2014/main" id="{1EFC1229-351D-866E-42F1-54C95B1ADEAC}"/>
              </a:ext>
            </a:extLst>
          </p:cNvPr>
          <p:cNvSpPr txBox="1"/>
          <p:nvPr/>
        </p:nvSpPr>
        <p:spPr>
          <a:xfrm>
            <a:off x="1136863" y="6046237"/>
            <a:ext cx="9918274" cy="646331"/>
          </a:xfrm>
          <a:prstGeom prst="rect">
            <a:avLst/>
          </a:prstGeom>
          <a:noFill/>
        </p:spPr>
        <p:txBody>
          <a:bodyPr wrap="square" rtlCol="0">
            <a:spAutoFit/>
          </a:bodyPr>
          <a:lstStyle/>
          <a:p>
            <a:r>
              <a:rPr lang="it-IT" dirty="0"/>
              <a:t>Confronto delle performance tra la versione sequenziale e quella di OpenMP azzerando il false sharing sostituendo la struct bodies con tre vettori per la velocità, posizione e massa.</a:t>
            </a:r>
          </a:p>
        </p:txBody>
      </p:sp>
      <p:pic>
        <p:nvPicPr>
          <p:cNvPr id="10" name="Elemento grafico 9" descr="Home con riempimento a tinta unita">
            <a:hlinkClick r:id="" action="ppaction://hlinkshowjump?jump=firstslide"/>
            <a:extLst>
              <a:ext uri="{FF2B5EF4-FFF2-40B4-BE49-F238E27FC236}">
                <a16:creationId xmlns:a16="http://schemas.microsoft.com/office/drawing/2014/main" id="{B24282FF-C021-A3B4-2D35-D58569851C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7258" y="161670"/>
            <a:ext cx="535560" cy="535560"/>
          </a:xfrm>
          <a:prstGeom prst="rect">
            <a:avLst/>
          </a:prstGeom>
        </p:spPr>
      </p:pic>
      <p:pic>
        <p:nvPicPr>
          <p:cNvPr id="11" name="Elemento grafico 10" descr="Indietro con riempimento a tinta unita">
            <a:hlinkClick r:id="" action="ppaction://hlinkshowjump?jump=previousslide"/>
            <a:extLst>
              <a:ext uri="{FF2B5EF4-FFF2-40B4-BE49-F238E27FC236}">
                <a16:creationId xmlns:a16="http://schemas.microsoft.com/office/drawing/2014/main" id="{DE08581E-B4BB-1768-9D2C-CB8C2C2B1C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12922157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63D4B0-B3D1-3CA7-982B-8BE7AE50B44B}"/>
              </a:ext>
            </a:extLst>
          </p:cNvPr>
          <p:cNvSpPr>
            <a:spLocks noGrp="1"/>
          </p:cNvSpPr>
          <p:nvPr>
            <p:ph type="title"/>
          </p:nvPr>
        </p:nvSpPr>
        <p:spPr/>
        <p:txBody>
          <a:bodyPr>
            <a:normAutofit/>
          </a:bodyPr>
          <a:lstStyle/>
          <a:p>
            <a:r>
              <a:rPr lang="it-IT" dirty="0"/>
              <a:t>Test MPI con sequenziale</a:t>
            </a:r>
          </a:p>
        </p:txBody>
      </p:sp>
      <p:pic>
        <p:nvPicPr>
          <p:cNvPr id="5" name="Immagine 4">
            <a:extLst>
              <a:ext uri="{FF2B5EF4-FFF2-40B4-BE49-F238E27FC236}">
                <a16:creationId xmlns:a16="http://schemas.microsoft.com/office/drawing/2014/main" id="{B739DC97-86F9-3105-4879-8B77CBADAAE7}"/>
              </a:ext>
            </a:extLst>
          </p:cNvPr>
          <p:cNvPicPr>
            <a:picLocks noChangeAspect="1"/>
          </p:cNvPicPr>
          <p:nvPr/>
        </p:nvPicPr>
        <p:blipFill>
          <a:blip r:embed="rId2"/>
          <a:stretch>
            <a:fillRect/>
          </a:stretch>
        </p:blipFill>
        <p:spPr>
          <a:xfrm>
            <a:off x="913795" y="1866900"/>
            <a:ext cx="4640982" cy="4000847"/>
          </a:xfrm>
          <a:prstGeom prst="rect">
            <a:avLst/>
          </a:prstGeom>
        </p:spPr>
      </p:pic>
      <p:pic>
        <p:nvPicPr>
          <p:cNvPr id="7" name="Immagine 6">
            <a:extLst>
              <a:ext uri="{FF2B5EF4-FFF2-40B4-BE49-F238E27FC236}">
                <a16:creationId xmlns:a16="http://schemas.microsoft.com/office/drawing/2014/main" id="{B1B66985-35EF-12F2-95C9-EAC3AFAC0DAF}"/>
              </a:ext>
            </a:extLst>
          </p:cNvPr>
          <p:cNvPicPr>
            <a:picLocks noChangeAspect="1"/>
          </p:cNvPicPr>
          <p:nvPr/>
        </p:nvPicPr>
        <p:blipFill>
          <a:blip r:embed="rId3"/>
          <a:stretch>
            <a:fillRect/>
          </a:stretch>
        </p:blipFill>
        <p:spPr>
          <a:xfrm>
            <a:off x="6253163" y="1866900"/>
            <a:ext cx="4893230" cy="4000847"/>
          </a:xfrm>
          <a:prstGeom prst="rect">
            <a:avLst/>
          </a:prstGeom>
        </p:spPr>
      </p:pic>
      <p:sp>
        <p:nvSpPr>
          <p:cNvPr id="8" name="CasellaDiTesto 7">
            <a:extLst>
              <a:ext uri="{FF2B5EF4-FFF2-40B4-BE49-F238E27FC236}">
                <a16:creationId xmlns:a16="http://schemas.microsoft.com/office/drawing/2014/main" id="{6D7B7050-08E2-2F97-BBF8-D8822B1D9633}"/>
              </a:ext>
            </a:extLst>
          </p:cNvPr>
          <p:cNvSpPr txBox="1"/>
          <p:nvPr/>
        </p:nvSpPr>
        <p:spPr>
          <a:xfrm>
            <a:off x="1039763" y="6079088"/>
            <a:ext cx="10106630" cy="923330"/>
          </a:xfrm>
          <a:prstGeom prst="rect">
            <a:avLst/>
          </a:prstGeom>
          <a:noFill/>
        </p:spPr>
        <p:txBody>
          <a:bodyPr wrap="square" rtlCol="0">
            <a:spAutoFit/>
          </a:bodyPr>
          <a:lstStyle/>
          <a:p>
            <a:r>
              <a:rPr lang="it-IT" dirty="0"/>
              <a:t>Confronto delle performance della versione sequenziale e MPI su 100 passi di simulazione. I numeri tra parentesi nella legenda del grafico indicano il numero di thread attivi</a:t>
            </a:r>
          </a:p>
          <a:p>
            <a:endParaRPr lang="it-IT" dirty="0"/>
          </a:p>
        </p:txBody>
      </p:sp>
      <p:pic>
        <p:nvPicPr>
          <p:cNvPr id="9" name="Elemento grafico 8" descr="Home con riempimento a tinta unita">
            <a:hlinkClick r:id="" action="ppaction://hlinkshowjump?jump=firstslide"/>
            <a:extLst>
              <a:ext uri="{FF2B5EF4-FFF2-40B4-BE49-F238E27FC236}">
                <a16:creationId xmlns:a16="http://schemas.microsoft.com/office/drawing/2014/main" id="{64CC3BAA-4CFE-AD83-421D-36973385D0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7258" y="161670"/>
            <a:ext cx="535560" cy="535560"/>
          </a:xfrm>
          <a:prstGeom prst="rect">
            <a:avLst/>
          </a:prstGeom>
        </p:spPr>
      </p:pic>
      <p:pic>
        <p:nvPicPr>
          <p:cNvPr id="10" name="Elemento grafico 9" descr="Indietro con riempimento a tinta unita">
            <a:hlinkClick r:id="" action="ppaction://hlinkshowjump?jump=previousslide"/>
            <a:extLst>
              <a:ext uri="{FF2B5EF4-FFF2-40B4-BE49-F238E27FC236}">
                <a16:creationId xmlns:a16="http://schemas.microsoft.com/office/drawing/2014/main" id="{546889A4-2D07-2A63-FA1E-F3123BC9E5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2042882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593776-88EC-E8C0-C00C-7ACCA5A55201}"/>
              </a:ext>
            </a:extLst>
          </p:cNvPr>
          <p:cNvSpPr>
            <a:spLocks noGrp="1"/>
          </p:cNvSpPr>
          <p:nvPr>
            <p:ph type="title"/>
          </p:nvPr>
        </p:nvSpPr>
        <p:spPr>
          <a:xfrm>
            <a:off x="913795" y="175260"/>
            <a:ext cx="10353762" cy="1257300"/>
          </a:xfrm>
        </p:spPr>
        <p:txBody>
          <a:bodyPr/>
          <a:lstStyle/>
          <a:p>
            <a:r>
              <a:rPr lang="it-IT" dirty="0"/>
              <a:t>Metodo esaustivo</a:t>
            </a:r>
          </a:p>
        </p:txBody>
      </p:sp>
      <p:sp>
        <p:nvSpPr>
          <p:cNvPr id="3" name="Segnaposto contenuto 2">
            <a:extLst>
              <a:ext uri="{FF2B5EF4-FFF2-40B4-BE49-F238E27FC236}">
                <a16:creationId xmlns:a16="http://schemas.microsoft.com/office/drawing/2014/main" id="{876EAFAB-9778-6BFD-D7CE-6417C4498383}"/>
              </a:ext>
            </a:extLst>
          </p:cNvPr>
          <p:cNvSpPr>
            <a:spLocks noGrp="1"/>
          </p:cNvSpPr>
          <p:nvPr>
            <p:ph idx="1"/>
          </p:nvPr>
        </p:nvSpPr>
        <p:spPr>
          <a:xfrm>
            <a:off x="716280" y="1725931"/>
            <a:ext cx="10353762" cy="3714749"/>
          </a:xfrm>
        </p:spPr>
        <p:txBody>
          <a:bodyPr>
            <a:normAutofit/>
          </a:bodyPr>
          <a:lstStyle/>
          <a:p>
            <a:pPr marL="36900" indent="0">
              <a:buNone/>
            </a:pPr>
            <a:r>
              <a:rPr lang="it-IT" dirty="0"/>
              <a:t>Dopo l’introduzione al problema è facile intuire che l’implementazione è possibile grazie a 3 cicli for annidati:</a:t>
            </a:r>
          </a:p>
          <a:p>
            <a:r>
              <a:rPr lang="it-IT" dirty="0"/>
              <a:t>Un ciclo esterno che itera sul numero di passi della simulazione</a:t>
            </a:r>
          </a:p>
          <a:p>
            <a:r>
              <a:rPr lang="it-IT" dirty="0"/>
              <a:t>Un primo ciclo interno che iteri sugli n corpi e calcoli (in base alla forza esercitata dagli n-1 corpi sull’i-esimo) la velocità di ogni corpo</a:t>
            </a:r>
          </a:p>
          <a:p>
            <a:r>
              <a:rPr lang="it-IT" dirty="0"/>
              <a:t>Un secondo ciclo interno al secondo che svolga la sommatoria già descritta precedentemente calcolando la nuova posizione dei corpi in base alla loro velocità generata</a:t>
            </a:r>
          </a:p>
        </p:txBody>
      </p:sp>
      <p:sp>
        <p:nvSpPr>
          <p:cNvPr id="4" name="CasellaDiTesto 3">
            <a:extLst>
              <a:ext uri="{FF2B5EF4-FFF2-40B4-BE49-F238E27FC236}">
                <a16:creationId xmlns:a16="http://schemas.microsoft.com/office/drawing/2014/main" id="{0BD5CC8F-11FC-BD99-4E14-0FDF2C9BE6AD}"/>
              </a:ext>
            </a:extLst>
          </p:cNvPr>
          <p:cNvSpPr txBox="1"/>
          <p:nvPr/>
        </p:nvSpPr>
        <p:spPr>
          <a:xfrm>
            <a:off x="716280" y="1219200"/>
            <a:ext cx="4267200" cy="400110"/>
          </a:xfrm>
          <a:prstGeom prst="rect">
            <a:avLst/>
          </a:prstGeom>
          <a:noFill/>
        </p:spPr>
        <p:txBody>
          <a:bodyPr wrap="square" rtlCol="0">
            <a:spAutoFit/>
          </a:bodyPr>
          <a:lstStyle/>
          <a:p>
            <a:r>
              <a:rPr lang="it-IT" sz="2000" dirty="0"/>
              <a:t>Implementazione sequenziale</a:t>
            </a:r>
          </a:p>
        </p:txBody>
      </p:sp>
      <p:pic>
        <p:nvPicPr>
          <p:cNvPr id="5" name="Elemento grafico 4" descr="Home con riempimento a tinta unita">
            <a:hlinkClick r:id="" action="ppaction://hlinkshowjump?jump=firstslide"/>
            <a:extLst>
              <a:ext uri="{FF2B5EF4-FFF2-40B4-BE49-F238E27FC236}">
                <a16:creationId xmlns:a16="http://schemas.microsoft.com/office/drawing/2014/main" id="{29D4F71C-57C6-48F4-D9A1-C0F53D276C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7258" y="161670"/>
            <a:ext cx="535560" cy="535560"/>
          </a:xfrm>
          <a:prstGeom prst="rect">
            <a:avLst/>
          </a:prstGeom>
        </p:spPr>
      </p:pic>
      <p:pic>
        <p:nvPicPr>
          <p:cNvPr id="6" name="Elemento grafico 5" descr="Indietro con riempimento a tinta unita">
            <a:hlinkClick r:id="" action="ppaction://hlinkshowjump?jump=previousslide"/>
            <a:extLst>
              <a:ext uri="{FF2B5EF4-FFF2-40B4-BE49-F238E27FC236}">
                <a16:creationId xmlns:a16="http://schemas.microsoft.com/office/drawing/2014/main" id="{64ED8CE5-C8AB-2820-FCF4-253BEA2305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36073709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D04B15D-8373-1644-BD29-97AB9610A9CC}"/>
              </a:ext>
            </a:extLst>
          </p:cNvPr>
          <p:cNvSpPr>
            <a:spLocks noGrp="1"/>
          </p:cNvSpPr>
          <p:nvPr>
            <p:ph type="title"/>
          </p:nvPr>
        </p:nvSpPr>
        <p:spPr/>
        <p:txBody>
          <a:bodyPr/>
          <a:lstStyle/>
          <a:p>
            <a:r>
              <a:rPr lang="it-IT" dirty="0"/>
              <a:t>Test MPI ottimizzato con sequenziale</a:t>
            </a:r>
          </a:p>
        </p:txBody>
      </p:sp>
      <p:pic>
        <p:nvPicPr>
          <p:cNvPr id="5" name="Immagine 4">
            <a:extLst>
              <a:ext uri="{FF2B5EF4-FFF2-40B4-BE49-F238E27FC236}">
                <a16:creationId xmlns:a16="http://schemas.microsoft.com/office/drawing/2014/main" id="{562A44AD-F1E2-DC8C-009A-542F9B8FC8B0}"/>
              </a:ext>
            </a:extLst>
          </p:cNvPr>
          <p:cNvPicPr>
            <a:picLocks noChangeAspect="1"/>
          </p:cNvPicPr>
          <p:nvPr/>
        </p:nvPicPr>
        <p:blipFill>
          <a:blip r:embed="rId2"/>
          <a:stretch>
            <a:fillRect/>
          </a:stretch>
        </p:blipFill>
        <p:spPr>
          <a:xfrm>
            <a:off x="1131528" y="2243132"/>
            <a:ext cx="4526322" cy="3442022"/>
          </a:xfrm>
          <a:prstGeom prst="rect">
            <a:avLst/>
          </a:prstGeom>
        </p:spPr>
      </p:pic>
      <p:pic>
        <p:nvPicPr>
          <p:cNvPr id="7" name="Immagine 6">
            <a:extLst>
              <a:ext uri="{FF2B5EF4-FFF2-40B4-BE49-F238E27FC236}">
                <a16:creationId xmlns:a16="http://schemas.microsoft.com/office/drawing/2014/main" id="{5F311FD0-F46A-63E1-5D36-E26BB0DA166C}"/>
              </a:ext>
            </a:extLst>
          </p:cNvPr>
          <p:cNvPicPr>
            <a:picLocks noChangeAspect="1"/>
          </p:cNvPicPr>
          <p:nvPr/>
        </p:nvPicPr>
        <p:blipFill>
          <a:blip r:embed="rId3"/>
          <a:stretch>
            <a:fillRect/>
          </a:stretch>
        </p:blipFill>
        <p:spPr>
          <a:xfrm>
            <a:off x="6170066" y="2194209"/>
            <a:ext cx="4547416" cy="3490945"/>
          </a:xfrm>
          <a:prstGeom prst="rect">
            <a:avLst/>
          </a:prstGeom>
        </p:spPr>
      </p:pic>
      <p:sp>
        <p:nvSpPr>
          <p:cNvPr id="9" name="CasellaDiTesto 8">
            <a:extLst>
              <a:ext uri="{FF2B5EF4-FFF2-40B4-BE49-F238E27FC236}">
                <a16:creationId xmlns:a16="http://schemas.microsoft.com/office/drawing/2014/main" id="{546604EB-3077-6254-E13D-C2D8BE0AEAC8}"/>
              </a:ext>
            </a:extLst>
          </p:cNvPr>
          <p:cNvSpPr txBox="1"/>
          <p:nvPr/>
        </p:nvSpPr>
        <p:spPr>
          <a:xfrm>
            <a:off x="1131528" y="5934670"/>
            <a:ext cx="9585954" cy="923330"/>
          </a:xfrm>
          <a:prstGeom prst="rect">
            <a:avLst/>
          </a:prstGeom>
          <a:noFill/>
        </p:spPr>
        <p:txBody>
          <a:bodyPr wrap="square" rtlCol="0">
            <a:spAutoFit/>
          </a:bodyPr>
          <a:lstStyle/>
          <a:p>
            <a:r>
              <a:rPr lang="it-IT" dirty="0"/>
              <a:t>Confronto delle performance della versione sequenziale e MPI ottimizzato alleggerendo le comunicazioni. Abbiamo ridotto la dimensione dell’array con le informazioni del corpo al minimo, ossia comunicando solo le nuove posizioni</a:t>
            </a:r>
          </a:p>
        </p:txBody>
      </p:sp>
      <p:pic>
        <p:nvPicPr>
          <p:cNvPr id="10" name="Elemento grafico 9" descr="Home con riempimento a tinta unita">
            <a:hlinkClick r:id="" action="ppaction://hlinkshowjump?jump=firstslide"/>
            <a:extLst>
              <a:ext uri="{FF2B5EF4-FFF2-40B4-BE49-F238E27FC236}">
                <a16:creationId xmlns:a16="http://schemas.microsoft.com/office/drawing/2014/main" id="{5B68F7BD-C46D-4AE6-DDCD-E86ADF4F8D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7258" y="161670"/>
            <a:ext cx="535560" cy="535560"/>
          </a:xfrm>
          <a:prstGeom prst="rect">
            <a:avLst/>
          </a:prstGeom>
        </p:spPr>
      </p:pic>
      <p:pic>
        <p:nvPicPr>
          <p:cNvPr id="11" name="Elemento grafico 10" descr="Indietro con riempimento a tinta unita">
            <a:hlinkClick r:id="" action="ppaction://hlinkshowjump?jump=previousslide"/>
            <a:extLst>
              <a:ext uri="{FF2B5EF4-FFF2-40B4-BE49-F238E27FC236}">
                <a16:creationId xmlns:a16="http://schemas.microsoft.com/office/drawing/2014/main" id="{678A50A1-D62A-F201-2333-4491A3EED0D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31046163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AD7496-7518-85D9-F396-89D37004E1F7}"/>
              </a:ext>
            </a:extLst>
          </p:cNvPr>
          <p:cNvSpPr>
            <a:spLocks noGrp="1"/>
          </p:cNvSpPr>
          <p:nvPr>
            <p:ph type="title"/>
          </p:nvPr>
        </p:nvSpPr>
        <p:spPr/>
        <p:txBody>
          <a:bodyPr>
            <a:normAutofit fontScale="90000"/>
          </a:bodyPr>
          <a:lstStyle/>
          <a:p>
            <a:r>
              <a:rPr lang="it-IT" dirty="0"/>
              <a:t>Analisi dello speed-up e dell’efficienza</a:t>
            </a:r>
          </a:p>
        </p:txBody>
      </p:sp>
      <p:pic>
        <p:nvPicPr>
          <p:cNvPr id="5" name="Immagine 4">
            <a:extLst>
              <a:ext uri="{FF2B5EF4-FFF2-40B4-BE49-F238E27FC236}">
                <a16:creationId xmlns:a16="http://schemas.microsoft.com/office/drawing/2014/main" id="{3E2B7F57-6A09-F35F-E1A5-203A524F45EF}"/>
              </a:ext>
            </a:extLst>
          </p:cNvPr>
          <p:cNvPicPr>
            <a:picLocks noChangeAspect="1"/>
          </p:cNvPicPr>
          <p:nvPr/>
        </p:nvPicPr>
        <p:blipFill>
          <a:blip r:embed="rId2"/>
          <a:stretch>
            <a:fillRect/>
          </a:stretch>
        </p:blipFill>
        <p:spPr>
          <a:xfrm>
            <a:off x="669011" y="1811652"/>
            <a:ext cx="5235394" cy="2926334"/>
          </a:xfrm>
          <a:prstGeom prst="rect">
            <a:avLst/>
          </a:prstGeom>
        </p:spPr>
      </p:pic>
      <p:pic>
        <p:nvPicPr>
          <p:cNvPr id="7" name="Immagine 6">
            <a:extLst>
              <a:ext uri="{FF2B5EF4-FFF2-40B4-BE49-F238E27FC236}">
                <a16:creationId xmlns:a16="http://schemas.microsoft.com/office/drawing/2014/main" id="{3773E908-4EDC-27E2-AAF5-C3DAD71ED899}"/>
              </a:ext>
            </a:extLst>
          </p:cNvPr>
          <p:cNvPicPr>
            <a:picLocks noChangeAspect="1"/>
          </p:cNvPicPr>
          <p:nvPr/>
        </p:nvPicPr>
        <p:blipFill>
          <a:blip r:embed="rId3"/>
          <a:stretch>
            <a:fillRect/>
          </a:stretch>
        </p:blipFill>
        <p:spPr>
          <a:xfrm>
            <a:off x="6509162" y="1811652"/>
            <a:ext cx="5235394" cy="2928403"/>
          </a:xfrm>
          <a:prstGeom prst="rect">
            <a:avLst/>
          </a:prstGeom>
        </p:spPr>
      </p:pic>
      <p:sp>
        <p:nvSpPr>
          <p:cNvPr id="8" name="CasellaDiTesto 7">
            <a:extLst>
              <a:ext uri="{FF2B5EF4-FFF2-40B4-BE49-F238E27FC236}">
                <a16:creationId xmlns:a16="http://schemas.microsoft.com/office/drawing/2014/main" id="{82B0BDDC-4291-2676-C4A3-D7E3C62F2AC3}"/>
              </a:ext>
            </a:extLst>
          </p:cNvPr>
          <p:cNvSpPr txBox="1"/>
          <p:nvPr/>
        </p:nvSpPr>
        <p:spPr>
          <a:xfrm>
            <a:off x="669011" y="5153025"/>
            <a:ext cx="11075545" cy="1200329"/>
          </a:xfrm>
          <a:prstGeom prst="rect">
            <a:avLst/>
          </a:prstGeom>
          <a:noFill/>
        </p:spPr>
        <p:txBody>
          <a:bodyPr wrap="square" rtlCol="0">
            <a:spAutoFit/>
          </a:bodyPr>
          <a:lstStyle/>
          <a:p>
            <a:r>
              <a:rPr lang="it-IT" dirty="0"/>
              <a:t>Questa è la comparazione del calcolo dello speed-up e dell’efficienza per ogni versione che ha performato meglio dei due approcci di parallelismo.  I numeri tra parentesi indicano i thread/processi impiegati per eseguire quei test. I Runtime si riferiscono a test effettuati sullo stesso dataset, ossia 10000 corpi.</a:t>
            </a:r>
          </a:p>
        </p:txBody>
      </p:sp>
      <p:pic>
        <p:nvPicPr>
          <p:cNvPr id="9" name="Elemento grafico 8" descr="Home con riempimento a tinta unita">
            <a:hlinkClick r:id="" action="ppaction://hlinkshowjump?jump=firstslide"/>
            <a:extLst>
              <a:ext uri="{FF2B5EF4-FFF2-40B4-BE49-F238E27FC236}">
                <a16:creationId xmlns:a16="http://schemas.microsoft.com/office/drawing/2014/main" id="{695086D9-3A17-40F4-C7B6-073151F8D6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7258" y="161670"/>
            <a:ext cx="535560" cy="535560"/>
          </a:xfrm>
          <a:prstGeom prst="rect">
            <a:avLst/>
          </a:prstGeom>
        </p:spPr>
      </p:pic>
      <p:pic>
        <p:nvPicPr>
          <p:cNvPr id="10" name="Elemento grafico 9" descr="Indietro con riempimento a tinta unita">
            <a:hlinkClick r:id="" action="ppaction://hlinkshowjump?jump=previousslide"/>
            <a:extLst>
              <a:ext uri="{FF2B5EF4-FFF2-40B4-BE49-F238E27FC236}">
                <a16:creationId xmlns:a16="http://schemas.microsoft.com/office/drawing/2014/main" id="{67CB1BFE-9BFA-1B55-6D2F-0EDAC8F5D43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7808" y="290985"/>
            <a:ext cx="444820" cy="444820"/>
          </a:xfrm>
          <a:prstGeom prst="rect">
            <a:avLst/>
          </a:prstGeom>
        </p:spPr>
      </p:pic>
      <p:sp>
        <p:nvSpPr>
          <p:cNvPr id="3" name="Rettangolo 2">
            <a:extLst>
              <a:ext uri="{FF2B5EF4-FFF2-40B4-BE49-F238E27FC236}">
                <a16:creationId xmlns:a16="http://schemas.microsoft.com/office/drawing/2014/main" id="{2B0B5C77-BFD2-8660-FE91-7F995AEF1D6F}"/>
              </a:ext>
            </a:extLst>
          </p:cNvPr>
          <p:cNvSpPr/>
          <p:nvPr/>
        </p:nvSpPr>
        <p:spPr>
          <a:xfrm>
            <a:off x="874395" y="4482465"/>
            <a:ext cx="1066800" cy="2286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 name="Rettangolo 5">
            <a:extLst>
              <a:ext uri="{FF2B5EF4-FFF2-40B4-BE49-F238E27FC236}">
                <a16:creationId xmlns:a16="http://schemas.microsoft.com/office/drawing/2014/main" id="{EA41128E-28FB-8668-A6FB-4B528CB87AD3}"/>
              </a:ext>
            </a:extLst>
          </p:cNvPr>
          <p:cNvSpPr/>
          <p:nvPr/>
        </p:nvSpPr>
        <p:spPr>
          <a:xfrm>
            <a:off x="6647815" y="4451985"/>
            <a:ext cx="1066800" cy="2286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41054888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4CB90F1-DB6A-6AAE-BE97-BAD35A23366B}"/>
              </a:ext>
            </a:extLst>
          </p:cNvPr>
          <p:cNvSpPr>
            <a:spLocks noGrp="1"/>
          </p:cNvSpPr>
          <p:nvPr>
            <p:ph type="title"/>
          </p:nvPr>
        </p:nvSpPr>
        <p:spPr/>
        <p:txBody>
          <a:bodyPr/>
          <a:lstStyle/>
          <a:p>
            <a:r>
              <a:rPr lang="it-IT" dirty="0"/>
              <a:t>Test Barnes-Hut sequenziale</a:t>
            </a:r>
          </a:p>
        </p:txBody>
      </p:sp>
      <p:pic>
        <p:nvPicPr>
          <p:cNvPr id="5" name="Immagine 4">
            <a:extLst>
              <a:ext uri="{FF2B5EF4-FFF2-40B4-BE49-F238E27FC236}">
                <a16:creationId xmlns:a16="http://schemas.microsoft.com/office/drawing/2014/main" id="{D9828693-56EA-1528-6A7E-1CED8E25581E}"/>
              </a:ext>
            </a:extLst>
          </p:cNvPr>
          <p:cNvPicPr>
            <a:picLocks noChangeAspect="1"/>
          </p:cNvPicPr>
          <p:nvPr/>
        </p:nvPicPr>
        <p:blipFill>
          <a:blip r:embed="rId2"/>
          <a:stretch>
            <a:fillRect/>
          </a:stretch>
        </p:blipFill>
        <p:spPr>
          <a:xfrm>
            <a:off x="1106712" y="1866900"/>
            <a:ext cx="4846740" cy="3962743"/>
          </a:xfrm>
          <a:prstGeom prst="rect">
            <a:avLst/>
          </a:prstGeom>
        </p:spPr>
      </p:pic>
      <p:pic>
        <p:nvPicPr>
          <p:cNvPr id="7" name="Immagine 6">
            <a:extLst>
              <a:ext uri="{FF2B5EF4-FFF2-40B4-BE49-F238E27FC236}">
                <a16:creationId xmlns:a16="http://schemas.microsoft.com/office/drawing/2014/main" id="{09E43BB9-D1D2-A64A-AEC7-BDEDD22ADBA2}"/>
              </a:ext>
            </a:extLst>
          </p:cNvPr>
          <p:cNvPicPr>
            <a:picLocks noChangeAspect="1"/>
          </p:cNvPicPr>
          <p:nvPr/>
        </p:nvPicPr>
        <p:blipFill>
          <a:blip r:embed="rId3"/>
          <a:stretch>
            <a:fillRect/>
          </a:stretch>
        </p:blipFill>
        <p:spPr>
          <a:xfrm>
            <a:off x="6687540" y="1866900"/>
            <a:ext cx="4633480" cy="3962743"/>
          </a:xfrm>
          <a:prstGeom prst="rect">
            <a:avLst/>
          </a:prstGeom>
        </p:spPr>
      </p:pic>
      <p:sp>
        <p:nvSpPr>
          <p:cNvPr id="8" name="CasellaDiTesto 7">
            <a:extLst>
              <a:ext uri="{FF2B5EF4-FFF2-40B4-BE49-F238E27FC236}">
                <a16:creationId xmlns:a16="http://schemas.microsoft.com/office/drawing/2014/main" id="{1997CE01-90CD-71D9-BEB1-299958C12A70}"/>
              </a:ext>
            </a:extLst>
          </p:cNvPr>
          <p:cNvSpPr txBox="1"/>
          <p:nvPr/>
        </p:nvSpPr>
        <p:spPr>
          <a:xfrm>
            <a:off x="913795" y="6172200"/>
            <a:ext cx="10407225" cy="369332"/>
          </a:xfrm>
          <a:prstGeom prst="rect">
            <a:avLst/>
          </a:prstGeom>
          <a:noFill/>
        </p:spPr>
        <p:txBody>
          <a:bodyPr wrap="square" rtlCol="0">
            <a:spAutoFit/>
          </a:bodyPr>
          <a:lstStyle/>
          <a:p>
            <a:r>
              <a:rPr lang="it-IT" dirty="0"/>
              <a:t>Test effettuato con θ = 0.5 su 100 passi di simulazione da 1000 a 10000 corpi. </a:t>
            </a:r>
          </a:p>
        </p:txBody>
      </p:sp>
      <p:pic>
        <p:nvPicPr>
          <p:cNvPr id="9" name="Elemento grafico 8" descr="Home con riempimento a tinta unita">
            <a:hlinkClick r:id="" action="ppaction://hlinkshowjump?jump=firstslide"/>
            <a:extLst>
              <a:ext uri="{FF2B5EF4-FFF2-40B4-BE49-F238E27FC236}">
                <a16:creationId xmlns:a16="http://schemas.microsoft.com/office/drawing/2014/main" id="{182E6FCD-3818-C3C9-1E2C-1936369EF3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7258" y="161670"/>
            <a:ext cx="535560" cy="535560"/>
          </a:xfrm>
          <a:prstGeom prst="rect">
            <a:avLst/>
          </a:prstGeom>
        </p:spPr>
      </p:pic>
      <p:pic>
        <p:nvPicPr>
          <p:cNvPr id="10" name="Elemento grafico 9" descr="Indietro con riempimento a tinta unita">
            <a:hlinkClick r:id="" action="ppaction://hlinkshowjump?jump=previousslide"/>
            <a:extLst>
              <a:ext uri="{FF2B5EF4-FFF2-40B4-BE49-F238E27FC236}">
                <a16:creationId xmlns:a16="http://schemas.microsoft.com/office/drawing/2014/main" id="{27F2387D-9B46-2D05-8419-8EAAA4435B9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35501321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620F95-4A63-B864-1B31-3F11DC01346F}"/>
              </a:ext>
            </a:extLst>
          </p:cNvPr>
          <p:cNvSpPr>
            <a:spLocks noGrp="1"/>
          </p:cNvSpPr>
          <p:nvPr>
            <p:ph type="title"/>
          </p:nvPr>
        </p:nvSpPr>
        <p:spPr/>
        <p:txBody>
          <a:bodyPr/>
          <a:lstStyle/>
          <a:p>
            <a:r>
              <a:rPr lang="it-IT" dirty="0"/>
              <a:t>Test Barnes-Hut sequenziale</a:t>
            </a:r>
          </a:p>
        </p:txBody>
      </p:sp>
      <p:pic>
        <p:nvPicPr>
          <p:cNvPr id="5" name="Immagine 4">
            <a:extLst>
              <a:ext uri="{FF2B5EF4-FFF2-40B4-BE49-F238E27FC236}">
                <a16:creationId xmlns:a16="http://schemas.microsoft.com/office/drawing/2014/main" id="{34139A4E-D356-FCBB-452E-6AF7D82BA831}"/>
              </a:ext>
            </a:extLst>
          </p:cNvPr>
          <p:cNvPicPr>
            <a:picLocks noChangeAspect="1"/>
          </p:cNvPicPr>
          <p:nvPr/>
        </p:nvPicPr>
        <p:blipFill>
          <a:blip r:embed="rId2"/>
          <a:stretch>
            <a:fillRect/>
          </a:stretch>
        </p:blipFill>
        <p:spPr>
          <a:xfrm>
            <a:off x="924443" y="1765535"/>
            <a:ext cx="4115157" cy="3276884"/>
          </a:xfrm>
          <a:prstGeom prst="rect">
            <a:avLst/>
          </a:prstGeom>
        </p:spPr>
      </p:pic>
      <p:pic>
        <p:nvPicPr>
          <p:cNvPr id="7" name="Immagine 6">
            <a:extLst>
              <a:ext uri="{FF2B5EF4-FFF2-40B4-BE49-F238E27FC236}">
                <a16:creationId xmlns:a16="http://schemas.microsoft.com/office/drawing/2014/main" id="{E1F5F0A0-D309-5B48-AD42-3B1B590ED1AE}"/>
              </a:ext>
            </a:extLst>
          </p:cNvPr>
          <p:cNvPicPr>
            <a:picLocks noChangeAspect="1"/>
          </p:cNvPicPr>
          <p:nvPr/>
        </p:nvPicPr>
        <p:blipFill>
          <a:blip r:embed="rId3"/>
          <a:stretch>
            <a:fillRect/>
          </a:stretch>
        </p:blipFill>
        <p:spPr>
          <a:xfrm>
            <a:off x="7152402" y="1765535"/>
            <a:ext cx="4141727" cy="3276884"/>
          </a:xfrm>
          <a:prstGeom prst="rect">
            <a:avLst/>
          </a:prstGeom>
        </p:spPr>
      </p:pic>
      <p:sp>
        <p:nvSpPr>
          <p:cNvPr id="8" name="CasellaDiTesto 7">
            <a:extLst>
              <a:ext uri="{FF2B5EF4-FFF2-40B4-BE49-F238E27FC236}">
                <a16:creationId xmlns:a16="http://schemas.microsoft.com/office/drawing/2014/main" id="{C158937E-7816-0C05-6CB6-15B5C2B0B976}"/>
              </a:ext>
            </a:extLst>
          </p:cNvPr>
          <p:cNvSpPr txBox="1"/>
          <p:nvPr/>
        </p:nvSpPr>
        <p:spPr>
          <a:xfrm>
            <a:off x="781050" y="5457825"/>
            <a:ext cx="10486507" cy="1200329"/>
          </a:xfrm>
          <a:prstGeom prst="rect">
            <a:avLst/>
          </a:prstGeom>
          <a:noFill/>
        </p:spPr>
        <p:txBody>
          <a:bodyPr wrap="square" rtlCol="0">
            <a:spAutoFit/>
          </a:bodyPr>
          <a:lstStyle/>
          <a:p>
            <a:r>
              <a:rPr lang="it-IT" dirty="0"/>
              <a:t>Nel caso di molti corpi, i parametri aggiuntivi incidono molto sulla memoria totale occupata dal programma nel suo intero poiché, dati n corpi, l’albero può avere un massimo di 8n nodi istanziati contemporaneamente. Tuttavia, tale memoria aggiuntiva risulta trascurabile rispetto netto miglioramento delle performance del programma.</a:t>
            </a:r>
          </a:p>
        </p:txBody>
      </p:sp>
      <p:pic>
        <p:nvPicPr>
          <p:cNvPr id="9" name="Elemento grafico 8" descr="Home con riempimento a tinta unita">
            <a:hlinkClick r:id="" action="ppaction://hlinkshowjump?jump=firstslide"/>
            <a:extLst>
              <a:ext uri="{FF2B5EF4-FFF2-40B4-BE49-F238E27FC236}">
                <a16:creationId xmlns:a16="http://schemas.microsoft.com/office/drawing/2014/main" id="{304B60BA-6CAA-5E30-182D-B1A0327662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7258" y="161670"/>
            <a:ext cx="535560" cy="535560"/>
          </a:xfrm>
          <a:prstGeom prst="rect">
            <a:avLst/>
          </a:prstGeom>
        </p:spPr>
      </p:pic>
      <p:pic>
        <p:nvPicPr>
          <p:cNvPr id="10" name="Elemento grafico 9" descr="Indietro con riempimento a tinta unita">
            <a:hlinkClick r:id="" action="ppaction://hlinkshowjump?jump=previousslide"/>
            <a:extLst>
              <a:ext uri="{FF2B5EF4-FFF2-40B4-BE49-F238E27FC236}">
                <a16:creationId xmlns:a16="http://schemas.microsoft.com/office/drawing/2014/main" id="{0208702F-F429-1E04-A58F-607631730B2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29546440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5EF2D-3DAC-627F-0495-2E64E1616A3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0C39540-60FA-6579-8153-F16E972CCBE3}"/>
              </a:ext>
            </a:extLst>
          </p:cNvPr>
          <p:cNvSpPr>
            <a:spLocks noGrp="1"/>
          </p:cNvSpPr>
          <p:nvPr>
            <p:ph type="title"/>
          </p:nvPr>
        </p:nvSpPr>
        <p:spPr/>
        <p:txBody>
          <a:bodyPr/>
          <a:lstStyle/>
          <a:p>
            <a:r>
              <a:rPr lang="it-IT" dirty="0"/>
              <a:t>Test Barnes-Hut con OpenMP</a:t>
            </a:r>
          </a:p>
        </p:txBody>
      </p:sp>
      <p:pic>
        <p:nvPicPr>
          <p:cNvPr id="9" name="Elemento grafico 8" descr="Home con riempimento a tinta unita">
            <a:hlinkClick r:id="" action="ppaction://hlinkshowjump?jump=firstslide"/>
            <a:extLst>
              <a:ext uri="{FF2B5EF4-FFF2-40B4-BE49-F238E27FC236}">
                <a16:creationId xmlns:a16="http://schemas.microsoft.com/office/drawing/2014/main" id="{A8E5A2CC-9606-10C5-F7D0-FC857AEE91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7258" y="161670"/>
            <a:ext cx="535560" cy="535560"/>
          </a:xfrm>
          <a:prstGeom prst="rect">
            <a:avLst/>
          </a:prstGeom>
        </p:spPr>
      </p:pic>
      <p:pic>
        <p:nvPicPr>
          <p:cNvPr id="10" name="Elemento grafico 9" descr="Indietro con riempimento a tinta unita">
            <a:hlinkClick r:id="" action="ppaction://hlinkshowjump?jump=previousslide"/>
            <a:extLst>
              <a:ext uri="{FF2B5EF4-FFF2-40B4-BE49-F238E27FC236}">
                <a16:creationId xmlns:a16="http://schemas.microsoft.com/office/drawing/2014/main" id="{D8FCC0DB-5A9F-2FFC-AD48-BDC94DC0DD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7808" y="290985"/>
            <a:ext cx="444820" cy="444820"/>
          </a:xfrm>
          <a:prstGeom prst="rect">
            <a:avLst/>
          </a:prstGeom>
        </p:spPr>
      </p:pic>
      <p:pic>
        <p:nvPicPr>
          <p:cNvPr id="4" name="Immagine 3">
            <a:extLst>
              <a:ext uri="{FF2B5EF4-FFF2-40B4-BE49-F238E27FC236}">
                <a16:creationId xmlns:a16="http://schemas.microsoft.com/office/drawing/2014/main" id="{9A48E2D7-116E-3081-ABF3-940650145EC8}"/>
              </a:ext>
            </a:extLst>
          </p:cNvPr>
          <p:cNvPicPr>
            <a:picLocks noChangeAspect="1"/>
          </p:cNvPicPr>
          <p:nvPr/>
        </p:nvPicPr>
        <p:blipFill>
          <a:blip r:embed="rId6"/>
          <a:stretch>
            <a:fillRect/>
          </a:stretch>
        </p:blipFill>
        <p:spPr>
          <a:xfrm>
            <a:off x="815038" y="1779815"/>
            <a:ext cx="4602879" cy="3581710"/>
          </a:xfrm>
          <a:prstGeom prst="rect">
            <a:avLst/>
          </a:prstGeom>
        </p:spPr>
      </p:pic>
      <p:pic>
        <p:nvPicPr>
          <p:cNvPr id="11" name="Immagine 10">
            <a:extLst>
              <a:ext uri="{FF2B5EF4-FFF2-40B4-BE49-F238E27FC236}">
                <a16:creationId xmlns:a16="http://schemas.microsoft.com/office/drawing/2014/main" id="{736E0663-122A-FC89-AD29-E1EE3D25410F}"/>
              </a:ext>
            </a:extLst>
          </p:cNvPr>
          <p:cNvPicPr>
            <a:picLocks noChangeAspect="1"/>
          </p:cNvPicPr>
          <p:nvPr/>
        </p:nvPicPr>
        <p:blipFill>
          <a:blip r:embed="rId7"/>
          <a:stretch>
            <a:fillRect/>
          </a:stretch>
        </p:blipFill>
        <p:spPr>
          <a:xfrm>
            <a:off x="6774085" y="1827168"/>
            <a:ext cx="4496190" cy="3574090"/>
          </a:xfrm>
          <a:prstGeom prst="rect">
            <a:avLst/>
          </a:prstGeom>
        </p:spPr>
      </p:pic>
      <p:sp>
        <p:nvSpPr>
          <p:cNvPr id="12" name="CasellaDiTesto 11">
            <a:extLst>
              <a:ext uri="{FF2B5EF4-FFF2-40B4-BE49-F238E27FC236}">
                <a16:creationId xmlns:a16="http://schemas.microsoft.com/office/drawing/2014/main" id="{A70B30C5-CDE6-364B-DB74-991FFBDE5BD0}"/>
              </a:ext>
            </a:extLst>
          </p:cNvPr>
          <p:cNvSpPr txBox="1"/>
          <p:nvPr/>
        </p:nvSpPr>
        <p:spPr>
          <a:xfrm>
            <a:off x="815038" y="5766318"/>
            <a:ext cx="10452519" cy="646331"/>
          </a:xfrm>
          <a:prstGeom prst="rect">
            <a:avLst/>
          </a:prstGeom>
          <a:noFill/>
        </p:spPr>
        <p:txBody>
          <a:bodyPr wrap="square" rtlCol="0">
            <a:spAutoFit/>
          </a:bodyPr>
          <a:lstStyle/>
          <a:p>
            <a:r>
              <a:rPr lang="it-IT" dirty="0"/>
              <a:t>I test sono stati eseguiti sulla versione sequenziale ottimizzata e la versione OpenMP utilizzando i thread scritti tra parentesi. Come per gli altri test abbiamo utilizzato θ = 0.5.</a:t>
            </a:r>
          </a:p>
        </p:txBody>
      </p:sp>
    </p:spTree>
    <p:extLst>
      <p:ext uri="{BB962C8B-B14F-4D97-AF65-F5344CB8AC3E}">
        <p14:creationId xmlns:p14="http://schemas.microsoft.com/office/powerpoint/2010/main" val="32883465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0A25D-B305-7C18-96C2-CC0FFC3BA3A9}"/>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2A0AA8B-C456-3E54-F711-53A1EF08C983}"/>
              </a:ext>
            </a:extLst>
          </p:cNvPr>
          <p:cNvSpPr>
            <a:spLocks noGrp="1"/>
          </p:cNvSpPr>
          <p:nvPr>
            <p:ph type="title"/>
          </p:nvPr>
        </p:nvSpPr>
        <p:spPr/>
        <p:txBody>
          <a:bodyPr/>
          <a:lstStyle/>
          <a:p>
            <a:r>
              <a:rPr lang="it-IT" dirty="0"/>
              <a:t>Test Barnes-Hut con MPI</a:t>
            </a:r>
          </a:p>
        </p:txBody>
      </p:sp>
      <p:pic>
        <p:nvPicPr>
          <p:cNvPr id="9" name="Elemento grafico 8" descr="Home con riempimento a tinta unita">
            <a:hlinkClick r:id="" action="ppaction://hlinkshowjump?jump=firstslide"/>
            <a:extLst>
              <a:ext uri="{FF2B5EF4-FFF2-40B4-BE49-F238E27FC236}">
                <a16:creationId xmlns:a16="http://schemas.microsoft.com/office/drawing/2014/main" id="{E67B2FB8-226C-9764-F683-03503A1E9E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7258" y="161670"/>
            <a:ext cx="535560" cy="535560"/>
          </a:xfrm>
          <a:prstGeom prst="rect">
            <a:avLst/>
          </a:prstGeom>
        </p:spPr>
      </p:pic>
      <p:pic>
        <p:nvPicPr>
          <p:cNvPr id="10" name="Elemento grafico 9" descr="Indietro con riempimento a tinta unita">
            <a:hlinkClick r:id="" action="ppaction://hlinkshowjump?jump=previousslide"/>
            <a:extLst>
              <a:ext uri="{FF2B5EF4-FFF2-40B4-BE49-F238E27FC236}">
                <a16:creationId xmlns:a16="http://schemas.microsoft.com/office/drawing/2014/main" id="{021BB6D7-0550-DC9E-F53D-762F32140F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7808" y="290985"/>
            <a:ext cx="444820" cy="444820"/>
          </a:xfrm>
          <a:prstGeom prst="rect">
            <a:avLst/>
          </a:prstGeom>
        </p:spPr>
      </p:pic>
      <p:sp>
        <p:nvSpPr>
          <p:cNvPr id="12" name="CasellaDiTesto 11">
            <a:extLst>
              <a:ext uri="{FF2B5EF4-FFF2-40B4-BE49-F238E27FC236}">
                <a16:creationId xmlns:a16="http://schemas.microsoft.com/office/drawing/2014/main" id="{6681FF84-1536-E2A4-1ED3-7DBCFE25AD3F}"/>
              </a:ext>
            </a:extLst>
          </p:cNvPr>
          <p:cNvSpPr txBox="1"/>
          <p:nvPr/>
        </p:nvSpPr>
        <p:spPr>
          <a:xfrm>
            <a:off x="815038" y="5766318"/>
            <a:ext cx="10452519" cy="646331"/>
          </a:xfrm>
          <a:prstGeom prst="rect">
            <a:avLst/>
          </a:prstGeom>
          <a:noFill/>
        </p:spPr>
        <p:txBody>
          <a:bodyPr wrap="square" rtlCol="0">
            <a:spAutoFit/>
          </a:bodyPr>
          <a:lstStyle/>
          <a:p>
            <a:r>
              <a:rPr lang="it-IT" dirty="0"/>
              <a:t>I test sono stati eseguiti sulla versione sequenziale ottimizzata e la versione MPI utilizzando i processi scritti tra parentesi. Come per gli altri test abbiamo utilizzato θ = 0.5.</a:t>
            </a:r>
          </a:p>
        </p:txBody>
      </p:sp>
      <p:pic>
        <p:nvPicPr>
          <p:cNvPr id="5" name="Immagine 4">
            <a:extLst>
              <a:ext uri="{FF2B5EF4-FFF2-40B4-BE49-F238E27FC236}">
                <a16:creationId xmlns:a16="http://schemas.microsoft.com/office/drawing/2014/main" id="{2E99F474-7D99-D026-CD15-F2BF754665E4}"/>
              </a:ext>
            </a:extLst>
          </p:cNvPr>
          <p:cNvPicPr>
            <a:picLocks noChangeAspect="1"/>
          </p:cNvPicPr>
          <p:nvPr/>
        </p:nvPicPr>
        <p:blipFill>
          <a:blip r:embed="rId6"/>
          <a:stretch>
            <a:fillRect/>
          </a:stretch>
        </p:blipFill>
        <p:spPr>
          <a:xfrm>
            <a:off x="1082818" y="1754313"/>
            <a:ext cx="4092295" cy="3535986"/>
          </a:xfrm>
          <a:prstGeom prst="rect">
            <a:avLst/>
          </a:prstGeom>
        </p:spPr>
      </p:pic>
      <p:pic>
        <p:nvPicPr>
          <p:cNvPr id="7" name="Immagine 6">
            <a:extLst>
              <a:ext uri="{FF2B5EF4-FFF2-40B4-BE49-F238E27FC236}">
                <a16:creationId xmlns:a16="http://schemas.microsoft.com/office/drawing/2014/main" id="{6AD4F838-D81D-7783-90A8-D601E0257CA2}"/>
              </a:ext>
            </a:extLst>
          </p:cNvPr>
          <p:cNvPicPr>
            <a:picLocks noChangeAspect="1"/>
          </p:cNvPicPr>
          <p:nvPr/>
        </p:nvPicPr>
        <p:blipFill>
          <a:blip r:embed="rId7"/>
          <a:stretch>
            <a:fillRect/>
          </a:stretch>
        </p:blipFill>
        <p:spPr>
          <a:xfrm>
            <a:off x="6903309" y="1749642"/>
            <a:ext cx="3948193" cy="3542304"/>
          </a:xfrm>
          <a:prstGeom prst="rect">
            <a:avLst/>
          </a:prstGeom>
        </p:spPr>
      </p:pic>
    </p:spTree>
    <p:extLst>
      <p:ext uri="{BB962C8B-B14F-4D97-AF65-F5344CB8AC3E}">
        <p14:creationId xmlns:p14="http://schemas.microsoft.com/office/powerpoint/2010/main" val="9316805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9A519-0B6D-0D0F-25B7-6056BDE42F0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E4EA3093-A2FF-CEB9-FD6A-5488B3BFC031}"/>
              </a:ext>
            </a:extLst>
          </p:cNvPr>
          <p:cNvSpPr>
            <a:spLocks noGrp="1"/>
          </p:cNvSpPr>
          <p:nvPr>
            <p:ph type="title"/>
          </p:nvPr>
        </p:nvSpPr>
        <p:spPr/>
        <p:txBody>
          <a:bodyPr>
            <a:normAutofit fontScale="90000"/>
          </a:bodyPr>
          <a:lstStyle/>
          <a:p>
            <a:r>
              <a:rPr lang="it-IT" dirty="0"/>
              <a:t>Analisi dello speed-up e dell’efficienza</a:t>
            </a:r>
          </a:p>
        </p:txBody>
      </p:sp>
      <p:sp>
        <p:nvSpPr>
          <p:cNvPr id="8" name="CasellaDiTesto 7">
            <a:extLst>
              <a:ext uri="{FF2B5EF4-FFF2-40B4-BE49-F238E27FC236}">
                <a16:creationId xmlns:a16="http://schemas.microsoft.com/office/drawing/2014/main" id="{248473ED-1586-63EF-85FD-56C45DE04143}"/>
              </a:ext>
            </a:extLst>
          </p:cNvPr>
          <p:cNvSpPr txBox="1"/>
          <p:nvPr/>
        </p:nvSpPr>
        <p:spPr>
          <a:xfrm>
            <a:off x="669011" y="5153025"/>
            <a:ext cx="11075545" cy="1477328"/>
          </a:xfrm>
          <a:prstGeom prst="rect">
            <a:avLst/>
          </a:prstGeom>
          <a:noFill/>
        </p:spPr>
        <p:txBody>
          <a:bodyPr wrap="square" rtlCol="0">
            <a:spAutoFit/>
          </a:bodyPr>
          <a:lstStyle/>
          <a:p>
            <a:r>
              <a:rPr lang="it-IT" dirty="0"/>
              <a:t>Questa è la comparazione del calcolo dello speed-up e dell’efficienza per ogni versione che ha performato meglio nelle due versioni parallele con OpenMP e MPI e la versione ottimizzata sequenziale.  I numeri tra parentesi indicano i thread/processi impiegati per eseguire quei test. I Runtime si riferiscono a test effettuati sullo stesso dataset, ossia 10000 corpi. E’ stato utilizzato θ = 0.5.</a:t>
            </a:r>
          </a:p>
        </p:txBody>
      </p:sp>
      <p:pic>
        <p:nvPicPr>
          <p:cNvPr id="9" name="Elemento grafico 8" descr="Home con riempimento a tinta unita">
            <a:hlinkClick r:id="" action="ppaction://hlinkshowjump?jump=firstslide"/>
            <a:extLst>
              <a:ext uri="{FF2B5EF4-FFF2-40B4-BE49-F238E27FC236}">
                <a16:creationId xmlns:a16="http://schemas.microsoft.com/office/drawing/2014/main" id="{F7C4153F-7C19-67E4-6971-0350AAE695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7258" y="161670"/>
            <a:ext cx="535560" cy="535560"/>
          </a:xfrm>
          <a:prstGeom prst="rect">
            <a:avLst/>
          </a:prstGeom>
        </p:spPr>
      </p:pic>
      <p:pic>
        <p:nvPicPr>
          <p:cNvPr id="10" name="Elemento grafico 9" descr="Indietro con riempimento a tinta unita">
            <a:hlinkClick r:id="" action="ppaction://hlinkshowjump?jump=previousslide"/>
            <a:extLst>
              <a:ext uri="{FF2B5EF4-FFF2-40B4-BE49-F238E27FC236}">
                <a16:creationId xmlns:a16="http://schemas.microsoft.com/office/drawing/2014/main" id="{EA1DBA01-D969-5F39-CB1A-D83268328E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7808" y="290985"/>
            <a:ext cx="444820" cy="444820"/>
          </a:xfrm>
          <a:prstGeom prst="rect">
            <a:avLst/>
          </a:prstGeom>
        </p:spPr>
      </p:pic>
      <p:pic>
        <p:nvPicPr>
          <p:cNvPr id="15" name="Immagine 14">
            <a:extLst>
              <a:ext uri="{FF2B5EF4-FFF2-40B4-BE49-F238E27FC236}">
                <a16:creationId xmlns:a16="http://schemas.microsoft.com/office/drawing/2014/main" id="{DB6C1E77-450C-E0D4-E6DA-7D07734EA281}"/>
              </a:ext>
            </a:extLst>
          </p:cNvPr>
          <p:cNvPicPr>
            <a:picLocks noChangeAspect="1"/>
          </p:cNvPicPr>
          <p:nvPr/>
        </p:nvPicPr>
        <p:blipFill>
          <a:blip r:embed="rId6"/>
          <a:stretch>
            <a:fillRect/>
          </a:stretch>
        </p:blipFill>
        <p:spPr>
          <a:xfrm>
            <a:off x="1082818" y="1953176"/>
            <a:ext cx="4503810" cy="2522439"/>
          </a:xfrm>
          <a:prstGeom prst="rect">
            <a:avLst/>
          </a:prstGeom>
        </p:spPr>
      </p:pic>
      <p:pic>
        <p:nvPicPr>
          <p:cNvPr id="17" name="Immagine 16">
            <a:extLst>
              <a:ext uri="{FF2B5EF4-FFF2-40B4-BE49-F238E27FC236}">
                <a16:creationId xmlns:a16="http://schemas.microsoft.com/office/drawing/2014/main" id="{4DBA5B43-72FB-282D-DB28-8ADB2E50A044}"/>
              </a:ext>
            </a:extLst>
          </p:cNvPr>
          <p:cNvPicPr>
            <a:picLocks noChangeAspect="1"/>
          </p:cNvPicPr>
          <p:nvPr/>
        </p:nvPicPr>
        <p:blipFill>
          <a:blip r:embed="rId7"/>
          <a:stretch>
            <a:fillRect/>
          </a:stretch>
        </p:blipFill>
        <p:spPr>
          <a:xfrm>
            <a:off x="6605374" y="1953176"/>
            <a:ext cx="4466819" cy="2522439"/>
          </a:xfrm>
          <a:prstGeom prst="rect">
            <a:avLst/>
          </a:prstGeom>
        </p:spPr>
      </p:pic>
      <p:sp>
        <p:nvSpPr>
          <p:cNvPr id="18" name="Rettangolo 17">
            <a:extLst>
              <a:ext uri="{FF2B5EF4-FFF2-40B4-BE49-F238E27FC236}">
                <a16:creationId xmlns:a16="http://schemas.microsoft.com/office/drawing/2014/main" id="{27DFD9A1-9838-9E41-31BC-28604E46D635}"/>
              </a:ext>
            </a:extLst>
          </p:cNvPr>
          <p:cNvSpPr/>
          <p:nvPr/>
        </p:nvSpPr>
        <p:spPr>
          <a:xfrm>
            <a:off x="1098058" y="4229235"/>
            <a:ext cx="983726" cy="2286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9" name="Rettangolo 18">
            <a:extLst>
              <a:ext uri="{FF2B5EF4-FFF2-40B4-BE49-F238E27FC236}">
                <a16:creationId xmlns:a16="http://schemas.microsoft.com/office/drawing/2014/main" id="{0936FB04-F6C0-F8AE-EC47-81628FD2507E}"/>
              </a:ext>
            </a:extLst>
          </p:cNvPr>
          <p:cNvSpPr/>
          <p:nvPr/>
        </p:nvSpPr>
        <p:spPr>
          <a:xfrm>
            <a:off x="6655578" y="4229235"/>
            <a:ext cx="983726" cy="2286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11752750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892B6A0-D98B-D7F3-9229-53B37EB3A8D9}"/>
              </a:ext>
            </a:extLst>
          </p:cNvPr>
          <p:cNvSpPr>
            <a:spLocks noGrp="1"/>
          </p:cNvSpPr>
          <p:nvPr>
            <p:ph type="title"/>
          </p:nvPr>
        </p:nvSpPr>
        <p:spPr/>
        <p:txBody>
          <a:bodyPr/>
          <a:lstStyle/>
          <a:p>
            <a:r>
              <a:rPr lang="it-IT" dirty="0"/>
              <a:t>Conclusioni</a:t>
            </a:r>
          </a:p>
        </p:txBody>
      </p:sp>
      <p:sp>
        <p:nvSpPr>
          <p:cNvPr id="3" name="Segnaposto contenuto 2">
            <a:extLst>
              <a:ext uri="{FF2B5EF4-FFF2-40B4-BE49-F238E27FC236}">
                <a16:creationId xmlns:a16="http://schemas.microsoft.com/office/drawing/2014/main" id="{45516F0C-A36A-A96F-37AD-0CB20A1D8D0C}"/>
              </a:ext>
            </a:extLst>
          </p:cNvPr>
          <p:cNvSpPr>
            <a:spLocks noGrp="1"/>
          </p:cNvSpPr>
          <p:nvPr>
            <p:ph idx="1"/>
          </p:nvPr>
        </p:nvSpPr>
        <p:spPr>
          <a:xfrm>
            <a:off x="913795" y="2076450"/>
            <a:ext cx="10353762" cy="4361672"/>
          </a:xfrm>
        </p:spPr>
        <p:txBody>
          <a:bodyPr>
            <a:normAutofit/>
          </a:bodyPr>
          <a:lstStyle/>
          <a:p>
            <a:pPr>
              <a:buFont typeface="Wingdings" panose="05000000000000000000" pitchFamily="2" charset="2"/>
              <a:buChar char="q"/>
            </a:pPr>
            <a:r>
              <a:rPr lang="it-IT" sz="1800" dirty="0"/>
              <a:t>Come mostrato dalle analisi precedenti la parallelizzazione tramite MPI è sfavorevole per l’uso della memoria condivisa poiché vi è troppo overhead dettato dalle comunicazioni per ogni passo della simulazione che inizia a diventare trascurabile solo con un input molto grande</a:t>
            </a:r>
          </a:p>
          <a:p>
            <a:pPr>
              <a:buFont typeface="Wingdings" panose="05000000000000000000" pitchFamily="2" charset="2"/>
              <a:buChar char="q"/>
            </a:pPr>
            <a:r>
              <a:rPr lang="it-IT" sz="1800" dirty="0"/>
              <a:t>La parallelizzazione tramite OpenMP a memoria condivisa si presta bene generando risultati più omogenei. Tuttavia presenta delle complicazioni, come quella di parallelizzare la struttura dati nell’algoritmo di Barnes-Hut. Un eventuale algoritmo che riuscisse a parallelizzare tale struttura porterebbe un miglioramento delle prestazioni molto favorevole</a:t>
            </a:r>
          </a:p>
          <a:p>
            <a:pPr>
              <a:buFont typeface="Wingdings" panose="05000000000000000000" pitchFamily="2" charset="2"/>
              <a:buChar char="q"/>
            </a:pPr>
            <a:r>
              <a:rPr lang="it-IT" sz="1800" dirty="0"/>
              <a:t>Per quanto riguarda l’analisi sullo speed-up e l’efficienza, essi risultano tendenzialmente massimi durante l’utilizzo di 4 processori contemporaneamente. In particolare, tali statistiche risultano particolarmente elevate nelle varie implementazioni con metodo esaustivo.</a:t>
            </a:r>
          </a:p>
          <a:p>
            <a:pPr>
              <a:buFont typeface="Wingdings" panose="05000000000000000000" pitchFamily="2" charset="2"/>
              <a:buChar char="q"/>
            </a:pPr>
            <a:endParaRPr lang="it-IT" sz="1800" dirty="0"/>
          </a:p>
        </p:txBody>
      </p:sp>
      <p:pic>
        <p:nvPicPr>
          <p:cNvPr id="4" name="Elemento grafico 3" descr="Home con riempimento a tinta unita">
            <a:hlinkClick r:id="" action="ppaction://hlinkshowjump?jump=firstslide"/>
            <a:extLst>
              <a:ext uri="{FF2B5EF4-FFF2-40B4-BE49-F238E27FC236}">
                <a16:creationId xmlns:a16="http://schemas.microsoft.com/office/drawing/2014/main" id="{6FDB3C13-2750-9630-FE76-ABD63857B9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7258" y="161670"/>
            <a:ext cx="535560" cy="535560"/>
          </a:xfrm>
          <a:prstGeom prst="rect">
            <a:avLst/>
          </a:prstGeom>
        </p:spPr>
      </p:pic>
      <p:pic>
        <p:nvPicPr>
          <p:cNvPr id="5" name="Elemento grafico 4" descr="Indietro con riempimento a tinta unita">
            <a:hlinkClick r:id="" action="ppaction://hlinkshowjump?jump=previousslide"/>
            <a:extLst>
              <a:ext uri="{FF2B5EF4-FFF2-40B4-BE49-F238E27FC236}">
                <a16:creationId xmlns:a16="http://schemas.microsoft.com/office/drawing/2014/main" id="{8F461132-E7B0-B8EF-BD53-A7696CD98E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4079521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Segnaposto contenuto 8" descr="Immagine che contiene testo, schermata, Carattere&#10;&#10;Descrizione generata automaticamente">
            <a:extLst>
              <a:ext uri="{FF2B5EF4-FFF2-40B4-BE49-F238E27FC236}">
                <a16:creationId xmlns:a16="http://schemas.microsoft.com/office/drawing/2014/main" id="{ED9BA68E-904C-5AA6-D473-A98C81F67364}"/>
              </a:ext>
            </a:extLst>
          </p:cNvPr>
          <p:cNvPicPr>
            <a:picLocks noGrp="1" noChangeAspect="1"/>
          </p:cNvPicPr>
          <p:nvPr>
            <p:ph idx="1"/>
          </p:nvPr>
        </p:nvPicPr>
        <p:blipFill>
          <a:blip r:embed="rId2"/>
          <a:stretch>
            <a:fillRect/>
          </a:stretch>
        </p:blipFill>
        <p:spPr>
          <a:xfrm>
            <a:off x="6096000" y="1619310"/>
            <a:ext cx="5286498" cy="3543696"/>
          </a:xfrm>
        </p:spPr>
      </p:pic>
      <p:sp>
        <p:nvSpPr>
          <p:cNvPr id="4" name="Titolo 1">
            <a:extLst>
              <a:ext uri="{FF2B5EF4-FFF2-40B4-BE49-F238E27FC236}">
                <a16:creationId xmlns:a16="http://schemas.microsoft.com/office/drawing/2014/main" id="{55FD466E-F0AD-7E37-499E-015A35A5E3C2}"/>
              </a:ext>
            </a:extLst>
          </p:cNvPr>
          <p:cNvSpPr txBox="1">
            <a:spLocks/>
          </p:cNvSpPr>
          <p:nvPr/>
        </p:nvSpPr>
        <p:spPr>
          <a:xfrm>
            <a:off x="716280" y="13341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Metodo esaustivo</a:t>
            </a:r>
          </a:p>
        </p:txBody>
      </p:sp>
      <p:sp>
        <p:nvSpPr>
          <p:cNvPr id="5" name="CasellaDiTesto 4">
            <a:extLst>
              <a:ext uri="{FF2B5EF4-FFF2-40B4-BE49-F238E27FC236}">
                <a16:creationId xmlns:a16="http://schemas.microsoft.com/office/drawing/2014/main" id="{4843E3A5-5E67-5C24-3C13-2EE577C6C460}"/>
              </a:ext>
            </a:extLst>
          </p:cNvPr>
          <p:cNvSpPr txBox="1"/>
          <p:nvPr/>
        </p:nvSpPr>
        <p:spPr>
          <a:xfrm>
            <a:off x="716280" y="1219200"/>
            <a:ext cx="4267200" cy="400110"/>
          </a:xfrm>
          <a:prstGeom prst="rect">
            <a:avLst/>
          </a:prstGeom>
          <a:noFill/>
        </p:spPr>
        <p:txBody>
          <a:bodyPr wrap="square" rtlCol="0">
            <a:spAutoFit/>
          </a:bodyPr>
          <a:lstStyle/>
          <a:p>
            <a:r>
              <a:rPr lang="it-IT" sz="2000" dirty="0"/>
              <a:t>Implementazione sequenziale</a:t>
            </a:r>
          </a:p>
        </p:txBody>
      </p:sp>
      <p:sp>
        <p:nvSpPr>
          <p:cNvPr id="10" name="CasellaDiTesto 9">
            <a:extLst>
              <a:ext uri="{FF2B5EF4-FFF2-40B4-BE49-F238E27FC236}">
                <a16:creationId xmlns:a16="http://schemas.microsoft.com/office/drawing/2014/main" id="{1FD0A572-6FA0-E620-EF9B-3F66972B3069}"/>
              </a:ext>
            </a:extLst>
          </p:cNvPr>
          <p:cNvSpPr txBox="1"/>
          <p:nvPr/>
        </p:nvSpPr>
        <p:spPr>
          <a:xfrm>
            <a:off x="769620" y="2148840"/>
            <a:ext cx="4815840" cy="1477328"/>
          </a:xfrm>
          <a:prstGeom prst="rect">
            <a:avLst/>
          </a:prstGeom>
          <a:noFill/>
        </p:spPr>
        <p:txBody>
          <a:bodyPr wrap="square" rtlCol="0">
            <a:spAutoFit/>
          </a:bodyPr>
          <a:lstStyle/>
          <a:p>
            <a:r>
              <a:rPr lang="it-IT" dirty="0"/>
              <a:t>Risulta evidente che l’esecuzione avviene per k volte (numero di esecuzioni).</a:t>
            </a:r>
          </a:p>
          <a:p>
            <a:r>
              <a:rPr lang="it-IT" dirty="0"/>
              <a:t>Il costo computazionale dei cicli interni è di O(n</a:t>
            </a:r>
            <a:r>
              <a:rPr lang="it-IT" baseline="30000" dirty="0"/>
              <a:t>2</a:t>
            </a:r>
            <a:r>
              <a:rPr lang="it-IT" dirty="0"/>
              <a:t>) poiché il primo ciclo itera per gli n corpi n-1 volte. Con un risultato di O(kn</a:t>
            </a:r>
            <a:r>
              <a:rPr lang="it-IT" baseline="30000" dirty="0"/>
              <a:t>2</a:t>
            </a:r>
            <a:r>
              <a:rPr lang="it-IT" dirty="0"/>
              <a:t>).</a:t>
            </a:r>
          </a:p>
        </p:txBody>
      </p:sp>
      <p:pic>
        <p:nvPicPr>
          <p:cNvPr id="2" name="Elemento grafico 1" descr="Home con riempimento a tinta unita">
            <a:hlinkClick r:id="" action="ppaction://hlinkshowjump?jump=firstslide"/>
            <a:extLst>
              <a:ext uri="{FF2B5EF4-FFF2-40B4-BE49-F238E27FC236}">
                <a16:creationId xmlns:a16="http://schemas.microsoft.com/office/drawing/2014/main" id="{7AEA859D-D71A-5F1D-E5DF-2998C0B333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7258" y="161670"/>
            <a:ext cx="535560" cy="535560"/>
          </a:xfrm>
          <a:prstGeom prst="rect">
            <a:avLst/>
          </a:prstGeom>
        </p:spPr>
      </p:pic>
      <p:pic>
        <p:nvPicPr>
          <p:cNvPr id="3" name="Elemento grafico 2" descr="Indietro con riempimento a tinta unita">
            <a:hlinkClick r:id="" action="ppaction://hlinkshowjump?jump=previousslide"/>
            <a:extLst>
              <a:ext uri="{FF2B5EF4-FFF2-40B4-BE49-F238E27FC236}">
                <a16:creationId xmlns:a16="http://schemas.microsoft.com/office/drawing/2014/main" id="{597FD60A-2313-6B71-8E9C-79592D6CF4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2060057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94B89-C7A1-7A81-E148-71E996A95918}"/>
            </a:ext>
          </a:extLst>
        </p:cNvPr>
        <p:cNvGrpSpPr/>
        <p:nvPr/>
      </p:nvGrpSpPr>
      <p:grpSpPr>
        <a:xfrm>
          <a:off x="0" y="0"/>
          <a:ext cx="0" cy="0"/>
          <a:chOff x="0" y="0"/>
          <a:chExt cx="0" cy="0"/>
        </a:xfrm>
      </p:grpSpPr>
      <p:sp>
        <p:nvSpPr>
          <p:cNvPr id="4" name="Titolo 1">
            <a:extLst>
              <a:ext uri="{FF2B5EF4-FFF2-40B4-BE49-F238E27FC236}">
                <a16:creationId xmlns:a16="http://schemas.microsoft.com/office/drawing/2014/main" id="{D643722F-6EF8-3AC5-3522-3E8816400D3F}"/>
              </a:ext>
            </a:extLst>
          </p:cNvPr>
          <p:cNvSpPr txBox="1">
            <a:spLocks/>
          </p:cNvSpPr>
          <p:nvPr/>
        </p:nvSpPr>
        <p:spPr>
          <a:xfrm>
            <a:off x="716280" y="13341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Metodo esaustivo</a:t>
            </a:r>
          </a:p>
        </p:txBody>
      </p:sp>
      <p:sp>
        <p:nvSpPr>
          <p:cNvPr id="5" name="CasellaDiTesto 4">
            <a:extLst>
              <a:ext uri="{FF2B5EF4-FFF2-40B4-BE49-F238E27FC236}">
                <a16:creationId xmlns:a16="http://schemas.microsoft.com/office/drawing/2014/main" id="{867E031C-BCCF-AE7F-0EC5-0F8B212636ED}"/>
              </a:ext>
            </a:extLst>
          </p:cNvPr>
          <p:cNvSpPr txBox="1"/>
          <p:nvPr/>
        </p:nvSpPr>
        <p:spPr>
          <a:xfrm>
            <a:off x="716280" y="1219200"/>
            <a:ext cx="6883400" cy="400110"/>
          </a:xfrm>
          <a:prstGeom prst="rect">
            <a:avLst/>
          </a:prstGeom>
          <a:noFill/>
        </p:spPr>
        <p:txBody>
          <a:bodyPr wrap="square" rtlCol="0">
            <a:spAutoFit/>
          </a:bodyPr>
          <a:lstStyle/>
          <a:p>
            <a:r>
              <a:rPr lang="it-IT" sz="2000" dirty="0"/>
              <a:t>Ottimizzazione della versione sequenziale</a:t>
            </a:r>
          </a:p>
        </p:txBody>
      </p:sp>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7642A31B-BFC1-C19F-E0BF-4F6DEEC327E9}"/>
                  </a:ext>
                </a:extLst>
              </p:cNvPr>
              <p:cNvSpPr txBox="1"/>
              <p:nvPr/>
            </p:nvSpPr>
            <p:spPr>
              <a:xfrm>
                <a:off x="769620" y="2148840"/>
                <a:ext cx="4815840" cy="2445862"/>
              </a:xfrm>
              <a:prstGeom prst="rect">
                <a:avLst/>
              </a:prstGeom>
              <a:noFill/>
            </p:spPr>
            <p:txBody>
              <a:bodyPr wrap="square" rtlCol="0">
                <a:spAutoFit/>
              </a:bodyPr>
              <a:lstStyle/>
              <a:p>
                <a:r>
                  <a:rPr lang="it-IT" dirty="0"/>
                  <a:t>E’ possibile ottimizzare l’efficienza poiché calcolare la distanza vettoriale tra </a:t>
                </a:r>
                <a:r>
                  <a:rPr lang="it-IT" i="1" dirty="0"/>
                  <a:t>p</a:t>
                </a:r>
                <a:r>
                  <a:rPr lang="it-IT" i="1" baseline="-25000" dirty="0"/>
                  <a:t>i</a:t>
                </a:r>
                <a:r>
                  <a:rPr lang="it-IT" dirty="0"/>
                  <a:t> e </a:t>
                </a:r>
                <a:r>
                  <a:rPr lang="it-IT" i="1" dirty="0"/>
                  <a:t>p</a:t>
                </a:r>
                <a:r>
                  <a:rPr lang="it-IT" i="1" baseline="-25000" dirty="0"/>
                  <a:t>j</a:t>
                </a:r>
                <a:r>
                  <a:rPr lang="it-IT" dirty="0"/>
                  <a:t> è uguale a calcolare quella di </a:t>
                </a:r>
                <a:r>
                  <a:rPr lang="it-IT" i="1" dirty="0"/>
                  <a:t>p</a:t>
                </a:r>
                <a:r>
                  <a:rPr lang="it-IT" i="1" baseline="-25000" dirty="0"/>
                  <a:t>j</a:t>
                </a:r>
                <a:r>
                  <a:rPr lang="it-IT" dirty="0"/>
                  <a:t> e </a:t>
                </a:r>
                <a:r>
                  <a:rPr lang="it-IT" i="1" dirty="0"/>
                  <a:t>p</a:t>
                </a:r>
                <a:r>
                  <a:rPr lang="it-IT" i="1" baseline="-25000" dirty="0"/>
                  <a:t>i</a:t>
                </a:r>
                <a:r>
                  <a:rPr lang="it-IT" i="1" dirty="0"/>
                  <a:t>.</a:t>
                </a:r>
                <a:r>
                  <a:rPr lang="it-IT" dirty="0"/>
                  <a:t> Quindi possiamo ridurre il numero di calcoli a:</a:t>
                </a:r>
              </a:p>
              <a:p>
                <a:r>
                  <a:rPr lang="pt-BR" dirty="0"/>
                  <a:t>K </a:t>
                </a:r>
                <a14:m>
                  <m:oMath xmlns:m="http://schemas.openxmlformats.org/officeDocument/2006/math">
                    <m:nary>
                      <m:naryPr>
                        <m:chr m:val="∑"/>
                        <m:ctrlPr>
                          <a:rPr lang="pt-BR" i="1" smtClean="0">
                            <a:latin typeface="Cambria Math" panose="02040503050406030204" pitchFamily="18" charset="0"/>
                          </a:rPr>
                        </m:ctrlPr>
                      </m:naryPr>
                      <m:sub>
                        <m:r>
                          <m:rPr>
                            <m:brk m:alnAt="23"/>
                          </m:rPr>
                          <a:rPr lang="it-IT" b="0" i="1" smtClean="0">
                            <a:latin typeface="Cambria Math" panose="02040503050406030204" pitchFamily="18" charset="0"/>
                          </a:rPr>
                          <m:t>𝑖</m:t>
                        </m:r>
                        <m:r>
                          <a:rPr lang="pt-BR" i="1" smtClean="0">
                            <a:latin typeface="Cambria Math" panose="02040503050406030204" pitchFamily="18" charset="0"/>
                          </a:rPr>
                          <m:t>=</m:t>
                        </m:r>
                        <m:r>
                          <a:rPr lang="it-IT" b="0" i="1" smtClean="0">
                            <a:latin typeface="Cambria Math" panose="02040503050406030204" pitchFamily="18" charset="0"/>
                          </a:rPr>
                          <m:t>0</m:t>
                        </m:r>
                      </m:sub>
                      <m:sup>
                        <m:r>
                          <a:rPr lang="it-IT" b="0" i="1" smtClean="0">
                            <a:latin typeface="Cambria Math" panose="02040503050406030204" pitchFamily="18" charset="0"/>
                          </a:rPr>
                          <m:t>𝑛</m:t>
                        </m:r>
                      </m:sup>
                      <m:e>
                        <m:r>
                          <a:rPr lang="it-IT" b="0" i="1" smtClean="0">
                            <a:latin typeface="Cambria Math" panose="02040503050406030204" pitchFamily="18" charset="0"/>
                          </a:rPr>
                          <m:t>=</m:t>
                        </m:r>
                        <m:r>
                          <a:rPr lang="it-IT" b="0" i="1" smtClean="0">
                            <a:latin typeface="Cambria Math" panose="02040503050406030204" pitchFamily="18" charset="0"/>
                          </a:rPr>
                          <m:t>𝑘</m:t>
                        </m:r>
                        <m:d>
                          <m:dPr>
                            <m:ctrlPr>
                              <a:rPr lang="pt-BR" i="1" smtClean="0">
                                <a:latin typeface="Cambria Math" panose="02040503050406030204" pitchFamily="18" charset="0"/>
                              </a:rPr>
                            </m:ctrlPr>
                          </m:dPr>
                          <m:e>
                            <m:func>
                              <m:funcPr>
                                <m:ctrlPr>
                                  <a:rPr lang="pt-BR" i="1" smtClean="0">
                                    <a:latin typeface="Cambria Math" panose="02040503050406030204" pitchFamily="18" charset="0"/>
                                  </a:rPr>
                                </m:ctrlPr>
                              </m:funcPr>
                              <m:fName>
                                <m:r>
                                  <a:rPr lang="it-IT" b="0" i="1" smtClean="0">
                                    <a:latin typeface="Cambria Math" panose="02040503050406030204" pitchFamily="18" charset="0"/>
                                  </a:rPr>
                                  <m:t>𝑛</m:t>
                                </m:r>
                              </m:fName>
                              <m:e>
                                <m:f>
                                  <m:fPr>
                                    <m:ctrlPr>
                                      <a:rPr lang="pt-BR" i="1" smtClean="0">
                                        <a:latin typeface="Cambria Math" panose="02040503050406030204" pitchFamily="18" charset="0"/>
                                      </a:rPr>
                                    </m:ctrlPr>
                                  </m:fPr>
                                  <m:num>
                                    <m:r>
                                      <a:rPr lang="it-IT" b="0" i="1" smtClean="0">
                                        <a:latin typeface="Cambria Math" panose="02040503050406030204" pitchFamily="18" charset="0"/>
                                      </a:rPr>
                                      <m:t>(</m:t>
                                    </m:r>
                                    <m:r>
                                      <a:rPr lang="pt-BR" i="1" smtClean="0">
                                        <a:latin typeface="Cambria Math" panose="02040503050406030204" pitchFamily="18" charset="0"/>
                                      </a:rPr>
                                      <m:t>𝑛</m:t>
                                    </m:r>
                                    <m:r>
                                      <a:rPr lang="it-IT" b="0" i="1" smtClean="0">
                                        <a:latin typeface="Cambria Math" panose="02040503050406030204" pitchFamily="18" charset="0"/>
                                      </a:rPr>
                                      <m:t>+1)</m:t>
                                    </m:r>
                                  </m:num>
                                  <m:den>
                                    <m:r>
                                      <a:rPr lang="it-IT" b="0" i="1" smtClean="0">
                                        <a:latin typeface="Cambria Math" panose="02040503050406030204" pitchFamily="18" charset="0"/>
                                      </a:rPr>
                                      <m:t>2</m:t>
                                    </m:r>
                                  </m:den>
                                </m:f>
                              </m:e>
                            </m:func>
                          </m:e>
                        </m:d>
                      </m:e>
                    </m:nary>
                  </m:oMath>
                </a14:m>
                <a:r>
                  <a:rPr lang="it-IT" dirty="0"/>
                  <a:t> </a:t>
                </a:r>
              </a:p>
              <a:p>
                <a:r>
                  <a:rPr lang="it-IT" dirty="0"/>
                  <a:t>Ma tuttavia asintoticamente è indifferente essendo comunque O(kn</a:t>
                </a:r>
                <a:r>
                  <a:rPr lang="it-IT" baseline="30000" dirty="0"/>
                  <a:t>2</a:t>
                </a:r>
                <a:r>
                  <a:rPr lang="it-IT" dirty="0"/>
                  <a:t>).</a:t>
                </a:r>
              </a:p>
              <a:p>
                <a:r>
                  <a:rPr lang="it-IT" dirty="0"/>
                  <a:t>(confronto sull’efficienza </a:t>
                </a:r>
                <a:r>
                  <a:rPr lang="it-IT" u="sng" dirty="0">
                    <a:solidFill>
                      <a:schemeClr val="tx2"/>
                    </a:solidFill>
                    <a:hlinkClick r:id="rId2" action="ppaction://hlinksldjump">
                      <a:extLst>
                        <a:ext uri="{A12FA001-AC4F-418D-AE19-62706E023703}">
                          <ahyp:hlinkClr xmlns:ahyp="http://schemas.microsoft.com/office/drawing/2018/hyperlinkcolor" val="tx"/>
                        </a:ext>
                      </a:extLst>
                    </a:hlinkClick>
                  </a:rPr>
                  <a:t>qui</a:t>
                </a:r>
                <a:r>
                  <a:rPr lang="it-IT" dirty="0"/>
                  <a:t>)</a:t>
                </a:r>
              </a:p>
            </p:txBody>
          </p:sp>
        </mc:Choice>
        <mc:Fallback xmlns="">
          <p:sp>
            <p:nvSpPr>
              <p:cNvPr id="10" name="CasellaDiTesto 9">
                <a:extLst>
                  <a:ext uri="{FF2B5EF4-FFF2-40B4-BE49-F238E27FC236}">
                    <a16:creationId xmlns:a16="http://schemas.microsoft.com/office/drawing/2014/main" id="{7642A31B-BFC1-C19F-E0BF-4F6DEEC327E9}"/>
                  </a:ext>
                </a:extLst>
              </p:cNvPr>
              <p:cNvSpPr txBox="1">
                <a:spLocks noRot="1" noChangeAspect="1" noMove="1" noResize="1" noEditPoints="1" noAdjustHandles="1" noChangeArrowheads="1" noChangeShapeType="1" noTextEdit="1"/>
              </p:cNvSpPr>
              <p:nvPr/>
            </p:nvSpPr>
            <p:spPr>
              <a:xfrm>
                <a:off x="769620" y="2148840"/>
                <a:ext cx="4815840" cy="2445862"/>
              </a:xfrm>
              <a:prstGeom prst="rect">
                <a:avLst/>
              </a:prstGeom>
              <a:blipFill>
                <a:blip r:embed="rId3"/>
                <a:stretch>
                  <a:fillRect l="-1899" t="-1496" b="-2743"/>
                </a:stretch>
              </a:blipFill>
            </p:spPr>
            <p:txBody>
              <a:bodyPr/>
              <a:lstStyle/>
              <a:p>
                <a:r>
                  <a:rPr lang="it-IT">
                    <a:noFill/>
                  </a:rPr>
                  <a:t> </a:t>
                </a:r>
              </a:p>
            </p:txBody>
          </p:sp>
        </mc:Fallback>
      </mc:AlternateContent>
      <p:pic>
        <p:nvPicPr>
          <p:cNvPr id="7" name="Segnaposto contenuto 6" descr="Immagine che contiene testo, schermata, Carattere&#10;&#10;Descrizione generata automaticamente">
            <a:extLst>
              <a:ext uri="{FF2B5EF4-FFF2-40B4-BE49-F238E27FC236}">
                <a16:creationId xmlns:a16="http://schemas.microsoft.com/office/drawing/2014/main" id="{6E6EE7EE-34CD-154D-4195-43DD163548A6}"/>
              </a:ext>
            </a:extLst>
          </p:cNvPr>
          <p:cNvPicPr>
            <a:picLocks noGrp="1" noChangeAspect="1"/>
          </p:cNvPicPr>
          <p:nvPr>
            <p:ph idx="1"/>
          </p:nvPr>
        </p:nvPicPr>
        <p:blipFill>
          <a:blip r:embed="rId4"/>
          <a:stretch>
            <a:fillRect/>
          </a:stretch>
        </p:blipFill>
        <p:spPr>
          <a:xfrm>
            <a:off x="5893161" y="1713895"/>
            <a:ext cx="5870068" cy="3924905"/>
          </a:xfrm>
        </p:spPr>
      </p:pic>
      <p:pic>
        <p:nvPicPr>
          <p:cNvPr id="2" name="Elemento grafico 1" descr="Home con riempimento a tinta unita">
            <a:hlinkClick r:id="" action="ppaction://hlinkshowjump?jump=firstslide"/>
            <a:extLst>
              <a:ext uri="{FF2B5EF4-FFF2-40B4-BE49-F238E27FC236}">
                <a16:creationId xmlns:a16="http://schemas.microsoft.com/office/drawing/2014/main" id="{8164EB0C-0192-F263-A11E-118C427D23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7258" y="161670"/>
            <a:ext cx="535560" cy="535560"/>
          </a:xfrm>
          <a:prstGeom prst="rect">
            <a:avLst/>
          </a:prstGeom>
        </p:spPr>
      </p:pic>
      <p:pic>
        <p:nvPicPr>
          <p:cNvPr id="3" name="Elemento grafico 2" descr="Indietro con riempimento a tinta unita">
            <a:hlinkClick r:id="" action="ppaction://hlinkshowjump?jump=previousslide"/>
            <a:extLst>
              <a:ext uri="{FF2B5EF4-FFF2-40B4-BE49-F238E27FC236}">
                <a16:creationId xmlns:a16="http://schemas.microsoft.com/office/drawing/2014/main" id="{D57D3BBE-3176-0E82-95EC-F4CB9BCEB35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2399982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50DF5-CD67-373B-82C6-6E8510AABB44}"/>
            </a:ext>
          </a:extLst>
        </p:cNvPr>
        <p:cNvGrpSpPr/>
        <p:nvPr/>
      </p:nvGrpSpPr>
      <p:grpSpPr>
        <a:xfrm>
          <a:off x="0" y="0"/>
          <a:ext cx="0" cy="0"/>
          <a:chOff x="0" y="0"/>
          <a:chExt cx="0" cy="0"/>
        </a:xfrm>
      </p:grpSpPr>
      <p:sp>
        <p:nvSpPr>
          <p:cNvPr id="4" name="Titolo 1">
            <a:extLst>
              <a:ext uri="{FF2B5EF4-FFF2-40B4-BE49-F238E27FC236}">
                <a16:creationId xmlns:a16="http://schemas.microsoft.com/office/drawing/2014/main" id="{C334A8F9-DB6B-409A-115C-9A5F04DBA347}"/>
              </a:ext>
            </a:extLst>
          </p:cNvPr>
          <p:cNvSpPr txBox="1">
            <a:spLocks/>
          </p:cNvSpPr>
          <p:nvPr/>
        </p:nvSpPr>
        <p:spPr>
          <a:xfrm>
            <a:off x="716280" y="13341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Metodo esaustivo</a:t>
            </a:r>
          </a:p>
        </p:txBody>
      </p:sp>
      <p:sp>
        <p:nvSpPr>
          <p:cNvPr id="7" name="CasellaDiTesto 6">
            <a:extLst>
              <a:ext uri="{FF2B5EF4-FFF2-40B4-BE49-F238E27FC236}">
                <a16:creationId xmlns:a16="http://schemas.microsoft.com/office/drawing/2014/main" id="{D6FDF830-53B0-3A15-CCD5-233B4DDF1DD6}"/>
              </a:ext>
            </a:extLst>
          </p:cNvPr>
          <p:cNvSpPr txBox="1"/>
          <p:nvPr/>
        </p:nvSpPr>
        <p:spPr>
          <a:xfrm>
            <a:off x="716279" y="1219200"/>
            <a:ext cx="6850848" cy="400110"/>
          </a:xfrm>
          <a:prstGeom prst="rect">
            <a:avLst/>
          </a:prstGeom>
          <a:noFill/>
        </p:spPr>
        <p:txBody>
          <a:bodyPr wrap="square" rtlCol="0">
            <a:spAutoFit/>
          </a:bodyPr>
          <a:lstStyle/>
          <a:p>
            <a:r>
              <a:rPr lang="it-IT" sz="2000" dirty="0"/>
              <a:t>Implementazione tramite OpenMP (approccio na</a:t>
            </a:r>
            <a:r>
              <a:rPr lang="it-IT" sz="2000" b="0" i="0" dirty="0">
                <a:solidFill>
                  <a:srgbClr val="E8EAED"/>
                </a:solidFill>
                <a:effectLst/>
                <a:latin typeface="Google Sans"/>
              </a:rPr>
              <a:t>ï</a:t>
            </a:r>
            <a:r>
              <a:rPr lang="it-IT" sz="2000" dirty="0"/>
              <a:t>ve)</a:t>
            </a:r>
          </a:p>
        </p:txBody>
      </p:sp>
      <mc:AlternateContent xmlns:mc="http://schemas.openxmlformats.org/markup-compatibility/2006" xmlns:a14="http://schemas.microsoft.com/office/drawing/2010/main">
        <mc:Choice Requires="a14">
          <p:sp>
            <p:nvSpPr>
              <p:cNvPr id="2" name="CasellaDiTesto 1">
                <a:extLst>
                  <a:ext uri="{FF2B5EF4-FFF2-40B4-BE49-F238E27FC236}">
                    <a16:creationId xmlns:a16="http://schemas.microsoft.com/office/drawing/2014/main" id="{E6CA9502-7A13-0B67-D619-B5085B85BBE1}"/>
                  </a:ext>
                </a:extLst>
              </p:cNvPr>
              <p:cNvSpPr txBox="1"/>
              <p:nvPr/>
            </p:nvSpPr>
            <p:spPr>
              <a:xfrm>
                <a:off x="716279" y="1838131"/>
                <a:ext cx="6797041" cy="3725059"/>
              </a:xfrm>
              <a:prstGeom prst="rect">
                <a:avLst/>
              </a:prstGeom>
              <a:noFill/>
            </p:spPr>
            <p:txBody>
              <a:bodyPr wrap="square" rtlCol="0">
                <a:spAutoFit/>
              </a:bodyPr>
              <a:lstStyle/>
              <a:p>
                <a:r>
                  <a:rPr lang="it-IT" dirty="0"/>
                  <a:t>Per parallelizzare il programma con OpenMP è possibile, partendo dall’implementazione sequenziale, suddividere i corpi tra i thread con la direttiva #pragma omp for sul primo ciclo interno (ossia quello che itera sui corpi) così che ogni thread abbia </a:t>
                </a:r>
                <a14:m>
                  <m:oMath xmlns:m="http://schemas.openxmlformats.org/officeDocument/2006/math">
                    <m:f>
                      <m:fPr>
                        <m:ctrlPr>
                          <a:rPr lang="en-US" i="1" smtClean="0">
                            <a:latin typeface="Cambria Math" panose="02040503050406030204" pitchFamily="18" charset="0"/>
                          </a:rPr>
                        </m:ctrlPr>
                      </m:fPr>
                      <m:num>
                        <m:r>
                          <a:rPr lang="it-IT" b="0" i="1" smtClean="0">
                            <a:latin typeface="Cambria Math" panose="02040503050406030204" pitchFamily="18" charset="0"/>
                          </a:rPr>
                          <m:t>𝑛</m:t>
                        </m:r>
                      </m:num>
                      <m:den>
                        <m:r>
                          <a:rPr lang="it-IT" b="0" i="1" smtClean="0">
                            <a:latin typeface="Cambria Math" panose="02040503050406030204" pitchFamily="18" charset="0"/>
                          </a:rPr>
                          <m:t>𝑝</m:t>
                        </m:r>
                      </m:den>
                    </m:f>
                  </m:oMath>
                </a14:m>
                <a:r>
                  <a:rPr lang="it-IT" dirty="0"/>
                  <a:t> corpi da gestire. Tuttavia, tale parallelizzazione non può essere attuata alla versione sequenziale ottimizzata poiché potrebbe verificarsi una race condition poiché se due thread aggiornano allo stesso momento la velocità del corpo b</a:t>
                </a:r>
                <a:r>
                  <a:rPr lang="it-IT" baseline="-25000" dirty="0"/>
                  <a:t>j </a:t>
                </a:r>
                <a:r>
                  <a:rPr lang="it-IT" dirty="0"/>
                  <a:t>una delle due modifiche andrebbe persa.</a:t>
                </a:r>
              </a:p>
              <a:p>
                <a:endParaRPr lang="it-IT" baseline="-25000" dirty="0"/>
              </a:p>
              <a:p>
                <a:r>
                  <a:rPr lang="it-IT" dirty="0"/>
                  <a:t>Per questo motivo, si può parallelizzare il calcolo della </a:t>
                </a:r>
              </a:p>
              <a:p>
                <a:r>
                  <a:rPr lang="it-IT" dirty="0"/>
                  <a:t>velocità dei corpi e delle nuove posizioni</a:t>
                </a:r>
              </a:p>
            </p:txBody>
          </p:sp>
        </mc:Choice>
        <mc:Fallback xmlns="">
          <p:sp>
            <p:nvSpPr>
              <p:cNvPr id="2" name="CasellaDiTesto 1">
                <a:extLst>
                  <a:ext uri="{FF2B5EF4-FFF2-40B4-BE49-F238E27FC236}">
                    <a16:creationId xmlns:a16="http://schemas.microsoft.com/office/drawing/2014/main" id="{E6CA9502-7A13-0B67-D619-B5085B85BBE1}"/>
                  </a:ext>
                </a:extLst>
              </p:cNvPr>
              <p:cNvSpPr txBox="1">
                <a:spLocks noRot="1" noChangeAspect="1" noMove="1" noResize="1" noEditPoints="1" noAdjustHandles="1" noChangeArrowheads="1" noChangeShapeType="1" noTextEdit="1"/>
              </p:cNvSpPr>
              <p:nvPr/>
            </p:nvSpPr>
            <p:spPr>
              <a:xfrm>
                <a:off x="716279" y="1838131"/>
                <a:ext cx="6797041" cy="3725059"/>
              </a:xfrm>
              <a:prstGeom prst="rect">
                <a:avLst/>
              </a:prstGeom>
              <a:blipFill>
                <a:blip r:embed="rId2"/>
                <a:stretch>
                  <a:fillRect l="-717" t="-982" b="-1637"/>
                </a:stretch>
              </a:blipFill>
            </p:spPr>
            <p:txBody>
              <a:bodyPr/>
              <a:lstStyle/>
              <a:p>
                <a:r>
                  <a:rPr lang="it-IT">
                    <a:noFill/>
                  </a:rPr>
                  <a:t> </a:t>
                </a:r>
              </a:p>
            </p:txBody>
          </p:sp>
        </mc:Fallback>
      </mc:AlternateContent>
      <p:pic>
        <p:nvPicPr>
          <p:cNvPr id="5" name="Immagine 4" descr="Immagine che contiene testo, schermata&#10;&#10;Descrizione generata automaticamente">
            <a:extLst>
              <a:ext uri="{FF2B5EF4-FFF2-40B4-BE49-F238E27FC236}">
                <a16:creationId xmlns:a16="http://schemas.microsoft.com/office/drawing/2014/main" id="{17955D8F-93E3-7D53-0A13-D1F158596A17}"/>
              </a:ext>
            </a:extLst>
          </p:cNvPr>
          <p:cNvPicPr>
            <a:picLocks noChangeAspect="1"/>
          </p:cNvPicPr>
          <p:nvPr/>
        </p:nvPicPr>
        <p:blipFill>
          <a:blip r:embed="rId3"/>
          <a:stretch>
            <a:fillRect/>
          </a:stretch>
        </p:blipFill>
        <p:spPr>
          <a:xfrm>
            <a:off x="7326918" y="1294810"/>
            <a:ext cx="4801191" cy="4641701"/>
          </a:xfrm>
          <a:prstGeom prst="rect">
            <a:avLst/>
          </a:prstGeom>
        </p:spPr>
      </p:pic>
      <p:pic>
        <p:nvPicPr>
          <p:cNvPr id="3" name="Elemento grafico 2" descr="Home con riempimento a tinta unita">
            <a:hlinkClick r:id="" action="ppaction://hlinkshowjump?jump=firstslide"/>
            <a:extLst>
              <a:ext uri="{FF2B5EF4-FFF2-40B4-BE49-F238E27FC236}">
                <a16:creationId xmlns:a16="http://schemas.microsoft.com/office/drawing/2014/main" id="{5FB3871D-CE83-3455-BA70-57FC63C9A2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7258" y="161670"/>
            <a:ext cx="535560" cy="535560"/>
          </a:xfrm>
          <a:prstGeom prst="rect">
            <a:avLst/>
          </a:prstGeom>
        </p:spPr>
      </p:pic>
      <p:pic>
        <p:nvPicPr>
          <p:cNvPr id="6" name="Elemento grafico 5" descr="Indietro con riempimento a tinta unita">
            <a:hlinkClick r:id="" action="ppaction://hlinkshowjump?jump=previousslide"/>
            <a:extLst>
              <a:ext uri="{FF2B5EF4-FFF2-40B4-BE49-F238E27FC236}">
                <a16:creationId xmlns:a16="http://schemas.microsoft.com/office/drawing/2014/main" id="{ABAA37E4-636C-3AC5-2D67-F7B1F79C9F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173366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4D6C1D-69F5-ADA6-BF36-B841E610C6B4}"/>
            </a:ext>
          </a:extLst>
        </p:cNvPr>
        <p:cNvGrpSpPr/>
        <p:nvPr/>
      </p:nvGrpSpPr>
      <p:grpSpPr>
        <a:xfrm>
          <a:off x="0" y="0"/>
          <a:ext cx="0" cy="0"/>
          <a:chOff x="0" y="0"/>
          <a:chExt cx="0" cy="0"/>
        </a:xfrm>
      </p:grpSpPr>
      <p:sp>
        <p:nvSpPr>
          <p:cNvPr id="4" name="Titolo 1">
            <a:extLst>
              <a:ext uri="{FF2B5EF4-FFF2-40B4-BE49-F238E27FC236}">
                <a16:creationId xmlns:a16="http://schemas.microsoft.com/office/drawing/2014/main" id="{AC28CE1F-2440-DEB5-D031-CF2B5E78BF54}"/>
              </a:ext>
            </a:extLst>
          </p:cNvPr>
          <p:cNvSpPr txBox="1">
            <a:spLocks/>
          </p:cNvSpPr>
          <p:nvPr/>
        </p:nvSpPr>
        <p:spPr>
          <a:xfrm>
            <a:off x="716280" y="13341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Metodo esaustivo</a:t>
            </a:r>
          </a:p>
        </p:txBody>
      </p:sp>
      <p:sp>
        <p:nvSpPr>
          <p:cNvPr id="5" name="CasellaDiTesto 4">
            <a:extLst>
              <a:ext uri="{FF2B5EF4-FFF2-40B4-BE49-F238E27FC236}">
                <a16:creationId xmlns:a16="http://schemas.microsoft.com/office/drawing/2014/main" id="{F76F1D54-87EC-2E35-F7DA-6545BBDF6A34}"/>
              </a:ext>
            </a:extLst>
          </p:cNvPr>
          <p:cNvSpPr txBox="1"/>
          <p:nvPr/>
        </p:nvSpPr>
        <p:spPr>
          <a:xfrm>
            <a:off x="716279" y="1219200"/>
            <a:ext cx="6850848" cy="400110"/>
          </a:xfrm>
          <a:prstGeom prst="rect">
            <a:avLst/>
          </a:prstGeom>
          <a:noFill/>
        </p:spPr>
        <p:txBody>
          <a:bodyPr wrap="square" rtlCol="0">
            <a:spAutoFit/>
          </a:bodyPr>
          <a:lstStyle/>
          <a:p>
            <a:r>
              <a:rPr lang="it-IT" sz="2000" dirty="0"/>
              <a:t>Rimozione del false sharing nella versione OpenMP</a:t>
            </a:r>
          </a:p>
        </p:txBody>
      </p:sp>
      <p:sp>
        <p:nvSpPr>
          <p:cNvPr id="6" name="CasellaDiTesto 5">
            <a:extLst>
              <a:ext uri="{FF2B5EF4-FFF2-40B4-BE49-F238E27FC236}">
                <a16:creationId xmlns:a16="http://schemas.microsoft.com/office/drawing/2014/main" id="{B68F07F9-DC92-0DB4-CA1A-70AF527A2775}"/>
              </a:ext>
            </a:extLst>
          </p:cNvPr>
          <p:cNvSpPr txBox="1"/>
          <p:nvPr/>
        </p:nvSpPr>
        <p:spPr>
          <a:xfrm>
            <a:off x="716279" y="1879600"/>
            <a:ext cx="5582921" cy="4524315"/>
          </a:xfrm>
          <a:prstGeom prst="rect">
            <a:avLst/>
          </a:prstGeom>
          <a:noFill/>
        </p:spPr>
        <p:txBody>
          <a:bodyPr wrap="square" rtlCol="0">
            <a:spAutoFit/>
          </a:bodyPr>
          <a:lstStyle/>
          <a:p>
            <a:r>
              <a:rPr lang="it-IT" dirty="0"/>
              <a:t>Un thread per aggiornare la velocità di un corpo deve accedere alle posizioni degli altri corpi (bodies[i].pos). Se ciò accade mentre un thread sta calcolando la velocità di un corpo (bodies[i].vel) e i=j, allora il primo ricaricherà il dato in memoria poiché la locazione di memoria continua di bodies non è sincronizzata quando invece i dati che utilizzava non sono stati cambiati.</a:t>
            </a:r>
          </a:p>
          <a:p>
            <a:endParaRPr lang="it-IT" dirty="0"/>
          </a:p>
          <a:p>
            <a:r>
              <a:rPr lang="it-IT" dirty="0"/>
              <a:t>Per evitare ciò introduciamo 2 variabili accumulatorie per la posizione e la velocità per i propri corpi e per i corpi esterni. Queste variabili ci evitano il false sharing poiché finché modifichiamo quelle non rendiamo «non sincronizzate» le informazioni per gli altri thread.</a:t>
            </a:r>
          </a:p>
          <a:p>
            <a:r>
              <a:rPr lang="it-IT" dirty="0"/>
              <a:t>(per i test vedere </a:t>
            </a:r>
            <a:r>
              <a:rPr lang="it-IT" dirty="0">
                <a:solidFill>
                  <a:schemeClr val="tx2"/>
                </a:solidFill>
                <a:hlinkClick r:id="rId2" action="ppaction://hlinksldjump">
                  <a:extLst>
                    <a:ext uri="{A12FA001-AC4F-418D-AE19-62706E023703}">
                      <ahyp:hlinkClr xmlns:ahyp="http://schemas.microsoft.com/office/drawing/2018/hyperlinkcolor" val="tx"/>
                    </a:ext>
                  </a:extLst>
                </a:hlinkClick>
              </a:rPr>
              <a:t>qui</a:t>
            </a:r>
            <a:r>
              <a:rPr lang="it-IT" dirty="0"/>
              <a:t>)</a:t>
            </a:r>
          </a:p>
        </p:txBody>
      </p:sp>
      <p:pic>
        <p:nvPicPr>
          <p:cNvPr id="8" name="Immagine 7" descr="Immagine che contiene testo, schermata&#10;&#10;Descrizione generata automaticamente">
            <a:extLst>
              <a:ext uri="{FF2B5EF4-FFF2-40B4-BE49-F238E27FC236}">
                <a16:creationId xmlns:a16="http://schemas.microsoft.com/office/drawing/2014/main" id="{0B2FEFAC-5451-6DF2-AB98-826EC1FC3ABB}"/>
              </a:ext>
            </a:extLst>
          </p:cNvPr>
          <p:cNvPicPr>
            <a:picLocks noChangeAspect="1"/>
          </p:cNvPicPr>
          <p:nvPr/>
        </p:nvPicPr>
        <p:blipFill>
          <a:blip r:embed="rId3"/>
          <a:stretch>
            <a:fillRect/>
          </a:stretch>
        </p:blipFill>
        <p:spPr>
          <a:xfrm>
            <a:off x="6593840" y="1619310"/>
            <a:ext cx="5176521" cy="4963899"/>
          </a:xfrm>
          <a:prstGeom prst="rect">
            <a:avLst/>
          </a:prstGeom>
        </p:spPr>
      </p:pic>
      <p:pic>
        <p:nvPicPr>
          <p:cNvPr id="2" name="Elemento grafico 1" descr="Home con riempimento a tinta unita">
            <a:hlinkClick r:id="" action="ppaction://hlinkshowjump?jump=firstslide"/>
            <a:extLst>
              <a:ext uri="{FF2B5EF4-FFF2-40B4-BE49-F238E27FC236}">
                <a16:creationId xmlns:a16="http://schemas.microsoft.com/office/drawing/2014/main" id="{0F87893A-7B51-8F56-4BFE-FFD7C8C833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7258" y="161670"/>
            <a:ext cx="535560" cy="535560"/>
          </a:xfrm>
          <a:prstGeom prst="rect">
            <a:avLst/>
          </a:prstGeom>
        </p:spPr>
      </p:pic>
      <p:pic>
        <p:nvPicPr>
          <p:cNvPr id="3" name="Elemento grafico 2" descr="Indietro con riempimento a tinta unita">
            <a:hlinkClick r:id="" action="ppaction://hlinkshowjump?jump=previousslide"/>
            <a:extLst>
              <a:ext uri="{FF2B5EF4-FFF2-40B4-BE49-F238E27FC236}">
                <a16:creationId xmlns:a16="http://schemas.microsoft.com/office/drawing/2014/main" id="{4F894FD2-C5E7-2D40-2935-5A225BBB9F8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3478607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514FB-5838-228F-08A1-702A304C91D9}"/>
            </a:ext>
          </a:extLst>
        </p:cNvPr>
        <p:cNvGrpSpPr/>
        <p:nvPr/>
      </p:nvGrpSpPr>
      <p:grpSpPr>
        <a:xfrm>
          <a:off x="0" y="0"/>
          <a:ext cx="0" cy="0"/>
          <a:chOff x="0" y="0"/>
          <a:chExt cx="0" cy="0"/>
        </a:xfrm>
      </p:grpSpPr>
      <p:sp>
        <p:nvSpPr>
          <p:cNvPr id="4" name="Titolo 1">
            <a:extLst>
              <a:ext uri="{FF2B5EF4-FFF2-40B4-BE49-F238E27FC236}">
                <a16:creationId xmlns:a16="http://schemas.microsoft.com/office/drawing/2014/main" id="{A14A5942-F8BA-AE98-557C-D2A534B7AB34}"/>
              </a:ext>
            </a:extLst>
          </p:cNvPr>
          <p:cNvSpPr txBox="1">
            <a:spLocks/>
          </p:cNvSpPr>
          <p:nvPr/>
        </p:nvSpPr>
        <p:spPr>
          <a:xfrm>
            <a:off x="716280" y="13341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Metodo esaustivo</a:t>
            </a:r>
          </a:p>
        </p:txBody>
      </p:sp>
      <p:sp>
        <p:nvSpPr>
          <p:cNvPr id="5" name="CasellaDiTesto 4">
            <a:extLst>
              <a:ext uri="{FF2B5EF4-FFF2-40B4-BE49-F238E27FC236}">
                <a16:creationId xmlns:a16="http://schemas.microsoft.com/office/drawing/2014/main" id="{B875CD29-F61F-7580-9252-C01B00CF3DDC}"/>
              </a:ext>
            </a:extLst>
          </p:cNvPr>
          <p:cNvSpPr txBox="1"/>
          <p:nvPr/>
        </p:nvSpPr>
        <p:spPr>
          <a:xfrm>
            <a:off x="716279" y="1219200"/>
            <a:ext cx="6850848" cy="400110"/>
          </a:xfrm>
          <a:prstGeom prst="rect">
            <a:avLst/>
          </a:prstGeom>
          <a:noFill/>
        </p:spPr>
        <p:txBody>
          <a:bodyPr wrap="square" rtlCol="0">
            <a:spAutoFit/>
          </a:bodyPr>
          <a:lstStyle/>
          <a:p>
            <a:r>
              <a:rPr lang="it-IT" sz="2000" dirty="0"/>
              <a:t>Rimozione dell’overhead nella versione OpenMP</a:t>
            </a:r>
          </a:p>
        </p:txBody>
      </p:sp>
      <p:sp>
        <p:nvSpPr>
          <p:cNvPr id="6" name="CasellaDiTesto 5">
            <a:extLst>
              <a:ext uri="{FF2B5EF4-FFF2-40B4-BE49-F238E27FC236}">
                <a16:creationId xmlns:a16="http://schemas.microsoft.com/office/drawing/2014/main" id="{6E6AE73D-4BB6-F05D-F700-0A9CB850A9EC}"/>
              </a:ext>
            </a:extLst>
          </p:cNvPr>
          <p:cNvSpPr txBox="1"/>
          <p:nvPr/>
        </p:nvSpPr>
        <p:spPr>
          <a:xfrm>
            <a:off x="716279" y="2001520"/>
            <a:ext cx="4699001" cy="4247317"/>
          </a:xfrm>
          <a:prstGeom prst="rect">
            <a:avLst/>
          </a:prstGeom>
          <a:noFill/>
        </p:spPr>
        <p:txBody>
          <a:bodyPr wrap="square" rtlCol="0">
            <a:spAutoFit/>
          </a:bodyPr>
          <a:lstStyle/>
          <a:p>
            <a:r>
              <a:rPr lang="it-IT" dirty="0"/>
              <a:t>Per overhead intendiamo il tempo impiegato dal pre-compilatore di OpenMP a svolgere le pragma. Notiamo infatti che per ogni step di simulazione, il programma distribuisce 2 volte gli n corpi tra i thread ( essendoci due #pragma omp for).</a:t>
            </a:r>
          </a:p>
          <a:p>
            <a:endParaRPr lang="it-IT" dirty="0"/>
          </a:p>
          <a:p>
            <a:r>
              <a:rPr lang="it-IT" dirty="0"/>
              <a:t>Per ovviare a ciò possiamo stabilire a priori la suddivisione dei corpi tra i thread così che essi sappiano subito la loro frazione dell’insieme di corpi ad ogni passo di simulazione (sempre uguale per altro).</a:t>
            </a:r>
          </a:p>
          <a:p>
            <a:endParaRPr lang="it-IT" dirty="0"/>
          </a:p>
          <a:p>
            <a:r>
              <a:rPr lang="it-IT" dirty="0"/>
              <a:t>(vedere i test </a:t>
            </a:r>
            <a:r>
              <a:rPr lang="it-IT" dirty="0">
                <a:solidFill>
                  <a:schemeClr val="tx2"/>
                </a:solidFill>
                <a:hlinkClick r:id="rId2" action="ppaction://hlinksldjump">
                  <a:extLst>
                    <a:ext uri="{A12FA001-AC4F-418D-AE19-62706E023703}">
                      <ahyp:hlinkClr xmlns:ahyp="http://schemas.microsoft.com/office/drawing/2018/hyperlinkcolor" val="tx"/>
                    </a:ext>
                  </a:extLst>
                </a:hlinkClick>
              </a:rPr>
              <a:t>qui</a:t>
            </a:r>
            <a:r>
              <a:rPr lang="it-IT" dirty="0"/>
              <a:t>)</a:t>
            </a:r>
          </a:p>
        </p:txBody>
      </p:sp>
      <p:pic>
        <p:nvPicPr>
          <p:cNvPr id="8" name="Immagine 7" descr="Immagine che contiene testo, schermata, Carattere&#10;&#10;Descrizione generata automaticamente">
            <a:extLst>
              <a:ext uri="{FF2B5EF4-FFF2-40B4-BE49-F238E27FC236}">
                <a16:creationId xmlns:a16="http://schemas.microsoft.com/office/drawing/2014/main" id="{B1E58BB6-74A8-96CC-90BB-A994DDBF892A}"/>
              </a:ext>
            </a:extLst>
          </p:cNvPr>
          <p:cNvPicPr>
            <a:picLocks noChangeAspect="1"/>
          </p:cNvPicPr>
          <p:nvPr/>
        </p:nvPicPr>
        <p:blipFill>
          <a:blip r:embed="rId3"/>
          <a:stretch>
            <a:fillRect/>
          </a:stretch>
        </p:blipFill>
        <p:spPr>
          <a:xfrm>
            <a:off x="6912430" y="1291278"/>
            <a:ext cx="4157611" cy="5492542"/>
          </a:xfrm>
          <a:prstGeom prst="rect">
            <a:avLst/>
          </a:prstGeom>
        </p:spPr>
      </p:pic>
      <p:pic>
        <p:nvPicPr>
          <p:cNvPr id="2" name="Elemento grafico 1" descr="Home con riempimento a tinta unita">
            <a:hlinkClick r:id="" action="ppaction://hlinkshowjump?jump=firstslide"/>
            <a:extLst>
              <a:ext uri="{FF2B5EF4-FFF2-40B4-BE49-F238E27FC236}">
                <a16:creationId xmlns:a16="http://schemas.microsoft.com/office/drawing/2014/main" id="{996DE252-C674-52AE-DCC3-1DE7DE8047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7258" y="161670"/>
            <a:ext cx="535560" cy="535560"/>
          </a:xfrm>
          <a:prstGeom prst="rect">
            <a:avLst/>
          </a:prstGeom>
        </p:spPr>
      </p:pic>
      <p:pic>
        <p:nvPicPr>
          <p:cNvPr id="7" name="Elemento grafico 6" descr="Indietro con riempimento a tinta unita">
            <a:hlinkClick r:id="" action="ppaction://hlinkshowjump?jump=previousslide"/>
            <a:extLst>
              <a:ext uri="{FF2B5EF4-FFF2-40B4-BE49-F238E27FC236}">
                <a16:creationId xmlns:a16="http://schemas.microsoft.com/office/drawing/2014/main" id="{07E4561A-8AD9-9E3C-6E12-8D5EE06131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7808" y="290985"/>
            <a:ext cx="444820" cy="444820"/>
          </a:xfrm>
          <a:prstGeom prst="rect">
            <a:avLst/>
          </a:prstGeom>
        </p:spPr>
      </p:pic>
    </p:spTree>
    <p:extLst>
      <p:ext uri="{BB962C8B-B14F-4D97-AF65-F5344CB8AC3E}">
        <p14:creationId xmlns:p14="http://schemas.microsoft.com/office/powerpoint/2010/main" val="41755365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entury Schoolbook">
      <a:majorFont>
        <a:latin typeface="Century Schoolbook" panose="02040604050505020304"/>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panose="02040604050505020304"/>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Office_44285909_TF55705232.potx" id="{9AB85140-8137-4882-A269-A99A969389E2}" vid="{91349CD9-E240-460F-BB33-26349DC4D006}"/>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4B270AB-C138-415C-897E-3C24487DEC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704</TotalTime>
  <Words>3706</Words>
  <Application>Microsoft Office PowerPoint</Application>
  <PresentationFormat>Widescreen</PresentationFormat>
  <Paragraphs>278</Paragraphs>
  <Slides>47</Slides>
  <Notes>2</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47</vt:i4>
      </vt:variant>
    </vt:vector>
  </HeadingPairs>
  <TitlesOfParts>
    <vt:vector size="55" baseType="lpstr">
      <vt:lpstr>Arial</vt:lpstr>
      <vt:lpstr>Calibri</vt:lpstr>
      <vt:lpstr>Cambria Math</vt:lpstr>
      <vt:lpstr>Century Schoolbook</vt:lpstr>
      <vt:lpstr>Google Sans</vt:lpstr>
      <vt:lpstr>Wingdings</vt:lpstr>
      <vt:lpstr>Wingdings 2</vt:lpstr>
      <vt:lpstr>SlateVTI</vt:lpstr>
      <vt:lpstr>Parallelizzazione del problema degli N-Corpi</vt:lpstr>
      <vt:lpstr>Introduzione</vt:lpstr>
      <vt:lpstr>Formule utilizzate</vt:lpstr>
      <vt:lpstr>Metodo esaustivo</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Algoritmo di Barnes-Hut</vt:lpstr>
      <vt:lpstr>Algoritmo di Barnes-Hut</vt:lpstr>
      <vt:lpstr>Algoritmo di Barnes-Hut</vt:lpstr>
      <vt:lpstr>Algoritmo di Barnes-Hut</vt:lpstr>
      <vt:lpstr>Algoritmo di Barnes-Hut sequenziale</vt:lpstr>
      <vt:lpstr>Algoritmo di Barnes-Hut sequenziale</vt:lpstr>
      <vt:lpstr>Barnes-Hut sequenziale</vt:lpstr>
      <vt:lpstr>Barnes-Hut sequenziale</vt:lpstr>
      <vt:lpstr>Barnes-Hut sequenziale</vt:lpstr>
      <vt:lpstr>Barnes-Hut sequenziale</vt:lpstr>
      <vt:lpstr>Barnes-Hut sequenziale</vt:lpstr>
      <vt:lpstr>Barnes-Hut sequenziale</vt:lpstr>
      <vt:lpstr>Barnes-Hut sequenziale</vt:lpstr>
      <vt:lpstr>Barnes-Hut tramite OpenMP</vt:lpstr>
      <vt:lpstr>Barnes-Hut tramite OpenMP</vt:lpstr>
      <vt:lpstr>Barnes-Hut tramite OpenMP</vt:lpstr>
      <vt:lpstr>Barnes-Hut tramite MPI</vt:lpstr>
      <vt:lpstr>Test</vt:lpstr>
      <vt:lpstr>Test versione sequenziale e ottimizzata</vt:lpstr>
      <vt:lpstr>Test versione sequenziale e OpenMP</vt:lpstr>
      <vt:lpstr>Test OpenMP senza false-sharing con sequenziale</vt:lpstr>
      <vt:lpstr>Test OpenMP senza overhead con sequenziale</vt:lpstr>
      <vt:lpstr>Test OpenMP false sharing azzerato con sequenziale</vt:lpstr>
      <vt:lpstr>Test MPI con sequenziale</vt:lpstr>
      <vt:lpstr>Test MPI ottimizzato con sequenziale</vt:lpstr>
      <vt:lpstr>Analisi dello speed-up e dell’efficienza</vt:lpstr>
      <vt:lpstr>Test Barnes-Hut sequenziale</vt:lpstr>
      <vt:lpstr>Test Barnes-Hut sequenziale</vt:lpstr>
      <vt:lpstr>Test Barnes-Hut con OpenMP</vt:lpstr>
      <vt:lpstr>Test Barnes-Hut con MPI</vt:lpstr>
      <vt:lpstr>Analisi dello speed-up e dell’efficienza</vt:lpstr>
      <vt:lpstr>Conclusioni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Problema della simulazione di  N-Corpi</dc:title>
  <dc:creator>Francesco D'Aprile</dc:creator>
  <cp:lastModifiedBy>Francesco D'Aprile</cp:lastModifiedBy>
  <cp:revision>11</cp:revision>
  <dcterms:created xsi:type="dcterms:W3CDTF">2024-02-12T09:58:16Z</dcterms:created>
  <dcterms:modified xsi:type="dcterms:W3CDTF">2024-02-13T16:50:45Z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